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39"/>
  </p:notesMasterIdLst>
  <p:sldIdLst>
    <p:sldId id="257" r:id="rId3"/>
    <p:sldId id="316" r:id="rId4"/>
    <p:sldId id="317" r:id="rId5"/>
    <p:sldId id="258" r:id="rId6"/>
    <p:sldId id="259" r:id="rId7"/>
    <p:sldId id="318" r:id="rId8"/>
    <p:sldId id="260" r:id="rId9"/>
    <p:sldId id="319" r:id="rId10"/>
    <p:sldId id="283" r:id="rId11"/>
    <p:sldId id="320" r:id="rId12"/>
    <p:sldId id="284" r:id="rId13"/>
    <p:sldId id="285" r:id="rId14"/>
    <p:sldId id="286" r:id="rId15"/>
    <p:sldId id="287" r:id="rId16"/>
    <p:sldId id="288" r:id="rId17"/>
    <p:sldId id="339" r:id="rId18"/>
    <p:sldId id="321" r:id="rId19"/>
    <p:sldId id="289" r:id="rId20"/>
    <p:sldId id="322" r:id="rId21"/>
    <p:sldId id="294" r:id="rId22"/>
    <p:sldId id="328" r:id="rId23"/>
    <p:sldId id="296" r:id="rId24"/>
    <p:sldId id="298" r:id="rId25"/>
    <p:sldId id="300" r:id="rId26"/>
    <p:sldId id="301" r:id="rId27"/>
    <p:sldId id="304" r:id="rId28"/>
    <p:sldId id="302" r:id="rId29"/>
    <p:sldId id="323" r:id="rId30"/>
    <p:sldId id="305" r:id="rId31"/>
    <p:sldId id="306" r:id="rId32"/>
    <p:sldId id="324" r:id="rId33"/>
    <p:sldId id="278" r:id="rId34"/>
    <p:sldId id="325" r:id="rId35"/>
    <p:sldId id="338" r:id="rId36"/>
    <p:sldId id="329" r:id="rId37"/>
    <p:sldId id="326" r:id="rId38"/>
  </p:sldIdLst>
  <p:sldSz cx="9144000" cy="5143500" type="screen16x9"/>
  <p:notesSz cx="6858000" cy="9144000"/>
  <p:embeddedFontLst>
    <p:embeddedFont>
      <p:font typeface="Raleway"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Lato" panose="020B0604020202020204" charset="0"/>
      <p:regular r:id="rId48"/>
      <p:bold r:id="rId49"/>
      <p:italic r:id="rId50"/>
      <p:boldItalic r:id="rId51"/>
    </p:embeddedFont>
    <p:embeddedFont>
      <p:font typeface="Lato Black" panose="020B0604020202020204" charset="0"/>
      <p:bold r:id="rId52"/>
      <p:boldItalic r:id="rId53"/>
    </p:embeddedFont>
    <p:embeddedFont>
      <p:font typeface="Roboto" panose="020B0604020202020204" charset="0"/>
      <p:regular r:id="rId54"/>
      <p:bold r:id="rId55"/>
      <p:italic r:id="rId56"/>
      <p:boldItalic r:id="rId57"/>
    </p:embeddedFont>
    <p:embeddedFont>
      <p:font typeface="Raleway SemiBold" panose="020B0604020202020204" charset="0"/>
      <p:regular r:id="rId58"/>
      <p:bold r:id="rId59"/>
      <p:italic r:id="rId60"/>
      <p:boldItalic r:id="rId61"/>
    </p:embeddedFont>
    <p:embeddedFont>
      <p:font typeface="Calibri Light" panose="020F0302020204030204" pitchFamily="34" charset="0"/>
      <p:regular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144" userDrawn="1">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4F4F4"/>
    <a:srgbClr val="F59D31"/>
    <a:srgbClr val="D48211"/>
    <a:srgbClr val="D48212"/>
    <a:srgbClr val="6FB9DC"/>
    <a:srgbClr val="37CFFB"/>
    <a:srgbClr val="96BED1"/>
    <a:srgbClr val="B7AD94"/>
    <a:srgbClr val="E9E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89EA18-887B-4646-B13D-568EBC559131}">
  <a:tblStyle styleId="{B089EA18-887B-4646-B13D-568EBC55913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AD203DA-C2AD-4D6C-9FC4-22D24922B76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102" y="90"/>
      </p:cViewPr>
      <p:guideLst>
        <p:guide pos="144"/>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notesMaster" Target="notesMasters/notesMaster1.xml"/></Relationships>
</file>

<file path=ppt/charts/_rels/chartEx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Ex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Ex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chartEx1.xml><?xml version="1.0" encoding="utf-8"?>
<cx:chartSpace xmlns:a="http://schemas.openxmlformats.org/drawingml/2006/main" xmlns:r="http://schemas.openxmlformats.org/officeDocument/2006/relationships" xmlns:cx="http://schemas.microsoft.com/office/drawing/2014/chartex">
  <cx:chartData>
    <cx:data id="0">
      <cx:strDim type="cat">
        <cx:f>Sheet1!$D$5:$D$10</cx:f>
        <cx:lvl ptCount="6">
          <cx:pt idx="0">Price</cx:pt>
          <cx:pt idx="1">Brand</cx:pt>
          <cx:pt idx="2">Ingredient</cx:pt>
          <cx:pt idx="3">Fragrance</cx:pt>
          <cx:pt idx="4">Dispenser</cx:pt>
          <cx:pt idx="5">Tint</cx:pt>
        </cx:lvl>
      </cx:strDim>
      <cx:numDim type="val">
        <cx:f>Sheet1!$E$5:$E$10</cx:f>
        <cx:lvl ptCount="6" formatCode="0.000">
          <cx:pt idx="0">32.198</cx:pt>
          <cx:pt idx="1">19.870999999999999</cx:pt>
          <cx:pt idx="2">15.460000000000001</cx:pt>
          <cx:pt idx="3">13.887</cx:pt>
          <cx:pt idx="4">10.875999999999999</cx:pt>
          <cx:pt idx="5">7.7080000000000002</cx:pt>
        </cx:lvl>
      </cx:numDim>
    </cx:data>
  </cx:chartData>
  <cx:chart>
    <cx:title pos="t" align="ctr" overlay="0">
      <cx:tx>
        <cx:txData>
          <cx:v>Attribute Importance</cx:v>
        </cx:txData>
      </cx:tx>
      <cx:txPr>
        <a:bodyPr spcFirstLastPara="1" vertOverflow="ellipsis" horzOverflow="overflow" wrap="square" lIns="0" tIns="0" rIns="0" bIns="0" anchor="ctr" anchorCtr="1"/>
        <a:lstStyle/>
        <a:p>
          <a:pPr algn="ctr" rtl="0">
            <a:defRPr/>
          </a:pPr>
          <a:r>
            <a:rPr lang="en-US" sz="1800" b="1" i="0" u="none" strike="noStrike" baseline="0" dirty="0">
              <a:solidFill>
                <a:sysClr val="windowText" lastClr="000000">
                  <a:lumMod val="75000"/>
                  <a:lumOff val="25000"/>
                </a:sysClr>
              </a:solidFill>
              <a:latin typeface="Calibri" panose="020F0502020204030204"/>
            </a:rPr>
            <a:t>Attribute Importance</a:t>
          </a:r>
        </a:p>
      </cx:txPr>
    </cx:title>
    <cx:plotArea>
      <cx:plotAreaRegion>
        <cx:series layoutId="funnel" uniqueId="{DC5E82DF-AF8C-4629-A971-158928163837}">
          <cx:tx>
            <cx:txData>
              <cx:f>Sheet1!$E$4</cx:f>
              <cx:v>Importance</cx:v>
            </cx:txData>
          </cx:tx>
          <cx:dataLabels>
            <cx:txPr>
              <a:bodyPr spcFirstLastPara="1" vertOverflow="ellipsis" horzOverflow="overflow" wrap="square" lIns="0" tIns="0" rIns="0" bIns="0" anchor="ctr" anchorCtr="1"/>
              <a:lstStyle/>
              <a:p>
                <a:pPr algn="ctr" rtl="0">
                  <a:defRPr sz="1000" b="1">
                    <a:solidFill>
                      <a:schemeClr val="bg1"/>
                    </a:solidFill>
                  </a:defRPr>
                </a:pPr>
                <a:endParaRPr lang="en-US" sz="1000" b="1" i="0" u="none" strike="noStrike" baseline="0">
                  <a:solidFill>
                    <a:schemeClr val="bg1"/>
                  </a:solidFill>
                  <a:latin typeface="Calibri" panose="020F0502020204030204"/>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a:solidFill>
                  <a:schemeClr val="bg2">
                    <a:lumMod val="90000"/>
                    <a:lumOff val="10000"/>
                  </a:schemeClr>
                </a:solidFill>
              </a:defRPr>
            </a:pPr>
            <a:endParaRPr lang="en-US" sz="900" b="0" i="0" u="none" strike="noStrike" baseline="0">
              <a:solidFill>
                <a:schemeClr val="bg2">
                  <a:lumMod val="90000"/>
                  <a:lumOff val="10000"/>
                </a:schemeClr>
              </a:solidFill>
              <a:latin typeface="Arial"/>
            </a:endParaRPr>
          </a:p>
        </cx:txPr>
      </cx:axis>
    </cx:plotArea>
  </cx:chart>
  <cx:spPr>
    <a:ln>
      <a:solidFill>
        <a:schemeClr val="tx2">
          <a:lumMod val="75000"/>
        </a:schemeClr>
      </a:solid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data id="0">
      <cx:strDim type="cat">
        <cx:f>Sheet1!$D$5:$D$10</cx:f>
        <cx:lvl ptCount="6">
          <cx:pt idx="0">Price</cx:pt>
          <cx:pt idx="1">Brand</cx:pt>
          <cx:pt idx="2">Ingredient</cx:pt>
          <cx:pt idx="3">Fragrance</cx:pt>
          <cx:pt idx="4">Dispenser</cx:pt>
          <cx:pt idx="5">Tint</cx:pt>
        </cx:lvl>
      </cx:strDim>
      <cx:numDim type="val">
        <cx:f>Sheet1!$E$5:$E$10</cx:f>
        <cx:lvl ptCount="6" formatCode="0.000">
          <cx:pt idx="0">32.198</cx:pt>
          <cx:pt idx="1">19.870999999999999</cx:pt>
          <cx:pt idx="2">15.460000000000001</cx:pt>
          <cx:pt idx="3">13.887</cx:pt>
          <cx:pt idx="4">10.875999999999999</cx:pt>
          <cx:pt idx="5">7.7080000000000002</cx:pt>
        </cx:lvl>
      </cx:numDim>
    </cx:data>
  </cx:chartData>
  <cx:chart>
    <cx:title pos="t" align="ctr" overlay="0">
      <cx:tx>
        <cx:txData>
          <cx:v>Attribute Importance</cx:v>
        </cx:txData>
      </cx:tx>
      <cx:txPr>
        <a:bodyPr spcFirstLastPara="1" vertOverflow="ellipsis" horzOverflow="overflow" wrap="square" lIns="0" tIns="0" rIns="0" bIns="0" anchor="ctr" anchorCtr="1"/>
        <a:lstStyle/>
        <a:p>
          <a:pPr algn="ctr" rtl="0">
            <a:defRPr/>
          </a:pPr>
          <a:r>
            <a:rPr lang="en-US" sz="1800" b="1" i="0" u="none" strike="noStrike" baseline="0" dirty="0">
              <a:solidFill>
                <a:sysClr val="windowText" lastClr="000000">
                  <a:lumMod val="75000"/>
                  <a:lumOff val="25000"/>
                </a:sysClr>
              </a:solidFill>
              <a:latin typeface="Calibri" panose="020F0502020204030204"/>
            </a:rPr>
            <a:t>Attribute Importance</a:t>
          </a:r>
        </a:p>
      </cx:txPr>
    </cx:title>
    <cx:plotArea>
      <cx:plotAreaRegion>
        <cx:series layoutId="funnel" uniqueId="{DC5E82DF-AF8C-4629-A971-158928163837}">
          <cx:tx>
            <cx:txData>
              <cx:f>Sheet1!$E$4</cx:f>
              <cx:v>Importance</cx:v>
            </cx:txData>
          </cx:tx>
          <cx:dataLabels>
            <cx:txPr>
              <a:bodyPr spcFirstLastPara="1" vertOverflow="ellipsis" horzOverflow="overflow" wrap="square" lIns="0" tIns="0" rIns="0" bIns="0" anchor="ctr" anchorCtr="1"/>
              <a:lstStyle/>
              <a:p>
                <a:pPr algn="ctr" rtl="0">
                  <a:defRPr sz="1000" b="1">
                    <a:solidFill>
                      <a:schemeClr val="bg1"/>
                    </a:solidFill>
                  </a:defRPr>
                </a:pPr>
                <a:endParaRPr lang="en-US" sz="1000" b="1" i="0" u="none" strike="noStrike" baseline="0">
                  <a:solidFill>
                    <a:schemeClr val="bg1"/>
                  </a:solidFill>
                  <a:latin typeface="Calibri" panose="020F0502020204030204"/>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a:solidFill>
                  <a:schemeClr val="bg2">
                    <a:lumMod val="90000"/>
                    <a:lumOff val="10000"/>
                  </a:schemeClr>
                </a:solidFill>
              </a:defRPr>
            </a:pPr>
            <a:endParaRPr lang="en-US" sz="900" b="0" i="0" u="none" strike="noStrike" baseline="0">
              <a:solidFill>
                <a:schemeClr val="bg2">
                  <a:lumMod val="90000"/>
                  <a:lumOff val="10000"/>
                </a:schemeClr>
              </a:solidFill>
              <a:latin typeface="Arial"/>
            </a:endParaRPr>
          </a:p>
        </cx:txPr>
      </cx:axis>
    </cx:plotArea>
  </cx:chart>
  <cx:spPr>
    <a:ln>
      <a:solidFill>
        <a:schemeClr val="tx2">
          <a:lumMod val="75000"/>
        </a:schemeClr>
      </a:solidFill>
    </a:ln>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data id="0">
      <cx:strDim type="cat">
        <cx:f>Sheet1!$D$5:$D$10</cx:f>
        <cx:lvl ptCount="6">
          <cx:pt idx="0">Price</cx:pt>
          <cx:pt idx="1">Brand</cx:pt>
          <cx:pt idx="2">Ingredient</cx:pt>
          <cx:pt idx="3">Fragrance</cx:pt>
          <cx:pt idx="4">Dispenser</cx:pt>
          <cx:pt idx="5">Tint</cx:pt>
        </cx:lvl>
      </cx:strDim>
      <cx:numDim type="val">
        <cx:f>Sheet1!$E$5:$E$10</cx:f>
        <cx:lvl ptCount="6" formatCode="0.000">
          <cx:pt idx="0">32.198</cx:pt>
          <cx:pt idx="1">19.870999999999999</cx:pt>
          <cx:pt idx="2">15.460000000000001</cx:pt>
          <cx:pt idx="3">13.887</cx:pt>
          <cx:pt idx="4">10.875999999999999</cx:pt>
          <cx:pt idx="5">7.7080000000000002</cx:pt>
        </cx:lvl>
      </cx:numDim>
    </cx:data>
  </cx:chartData>
  <cx:chart>
    <cx:title pos="t" align="ctr" overlay="0">
      <cx:tx>
        <cx:txData>
          <cx:v>Attribute Importance</cx:v>
        </cx:txData>
      </cx:tx>
      <cx:txPr>
        <a:bodyPr spcFirstLastPara="1" vertOverflow="ellipsis" horzOverflow="overflow" wrap="square" lIns="0" tIns="0" rIns="0" bIns="0" anchor="ctr" anchorCtr="1"/>
        <a:lstStyle/>
        <a:p>
          <a:pPr algn="ctr" rtl="0">
            <a:defRPr/>
          </a:pPr>
          <a:r>
            <a:rPr lang="en-US" sz="1800" b="1" i="0" u="none" strike="noStrike" baseline="0" dirty="0">
              <a:solidFill>
                <a:sysClr val="windowText" lastClr="000000">
                  <a:lumMod val="75000"/>
                  <a:lumOff val="25000"/>
                </a:sysClr>
              </a:solidFill>
              <a:latin typeface="Calibri" panose="020F0502020204030204"/>
            </a:rPr>
            <a:t>Attribute Importance</a:t>
          </a:r>
        </a:p>
      </cx:txPr>
    </cx:title>
    <cx:plotArea>
      <cx:plotAreaRegion>
        <cx:series layoutId="funnel" uniqueId="{DC5E82DF-AF8C-4629-A971-158928163837}">
          <cx:tx>
            <cx:txData>
              <cx:f>Sheet1!$E$4</cx:f>
              <cx:v>Importance</cx:v>
            </cx:txData>
          </cx:tx>
          <cx:dataLabels>
            <cx:txPr>
              <a:bodyPr spcFirstLastPara="1" vertOverflow="ellipsis" horzOverflow="overflow" wrap="square" lIns="0" tIns="0" rIns="0" bIns="0" anchor="ctr" anchorCtr="1"/>
              <a:lstStyle/>
              <a:p>
                <a:pPr algn="ctr" rtl="0">
                  <a:defRPr sz="1000" b="1">
                    <a:solidFill>
                      <a:schemeClr val="bg1"/>
                    </a:solidFill>
                  </a:defRPr>
                </a:pPr>
                <a:endParaRPr lang="en-US" sz="1000" b="1" i="0" u="none" strike="noStrike" baseline="0">
                  <a:solidFill>
                    <a:schemeClr val="bg1"/>
                  </a:solidFill>
                  <a:latin typeface="Calibri" panose="020F0502020204030204"/>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a:solidFill>
                  <a:schemeClr val="bg2">
                    <a:lumMod val="90000"/>
                    <a:lumOff val="10000"/>
                  </a:schemeClr>
                </a:solidFill>
              </a:defRPr>
            </a:pPr>
            <a:endParaRPr lang="en-US" sz="900" b="0" i="0" u="none" strike="noStrike" baseline="0">
              <a:solidFill>
                <a:schemeClr val="bg2">
                  <a:lumMod val="90000"/>
                  <a:lumOff val="10000"/>
                </a:schemeClr>
              </a:solidFill>
              <a:latin typeface="Arial"/>
            </a:endParaRPr>
          </a:p>
        </cx:txPr>
      </cx:axis>
    </cx:plotArea>
  </cx:chart>
  <cx:spPr>
    <a:ln>
      <a:solidFill>
        <a:schemeClr val="tx2">
          <a:lumMod val="75000"/>
        </a:schemeClr>
      </a:solidFill>
    </a:ln>
  </cx:spPr>
</cx: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291355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601db8a5d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601db8a5d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2083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5083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0897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8164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2525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5576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9837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691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1901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5823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accent1"/>
              </a:buClr>
              <a:buSzPts val="1200"/>
              <a:buFont typeface="Times New Roman"/>
              <a:buChar char="●"/>
            </a:pPr>
            <a:r>
              <a:rPr lang="en-GB" sz="1200" dirty="0">
                <a:solidFill>
                  <a:schemeClr val="accent1"/>
                </a:solidFill>
                <a:latin typeface="Times New Roman"/>
                <a:ea typeface="Times New Roman"/>
                <a:cs typeface="Times New Roman"/>
                <a:sym typeface="Times New Roman"/>
              </a:rPr>
              <a:t>Banana Boat® sunscreen gives you a wide range of moderate to high UVA/UVB protection to help you avoid skin cancer from the sun's harmful rays</a:t>
            </a:r>
            <a:endParaRPr sz="1200" dirty="0">
              <a:solidFill>
                <a:schemeClr val="accent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accent1"/>
              </a:buClr>
              <a:buSzPts val="1200"/>
              <a:buFont typeface="Times New Roman"/>
              <a:buChar char="●"/>
            </a:pPr>
            <a:r>
              <a:rPr lang="en-GB" sz="1200" dirty="0">
                <a:solidFill>
                  <a:schemeClr val="accent1"/>
                </a:solidFill>
                <a:latin typeface="Times New Roman"/>
                <a:ea typeface="Times New Roman"/>
                <a:cs typeface="Times New Roman"/>
                <a:sym typeface="Times New Roman"/>
              </a:rPr>
              <a:t>Banana Boat® sunscreens come in several forms –such as sprays, lotions, sticks and lotion sprays, as well as in a variety of sizes to meet your lifestyle needs</a:t>
            </a:r>
            <a:endParaRPr sz="1200" dirty="0">
              <a:solidFill>
                <a:schemeClr val="accent1"/>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1476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0228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1010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73dc2e570_6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473dc2e570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414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176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195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4890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9579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1588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596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dirty="0">
                <a:latin typeface="Raleway"/>
                <a:ea typeface="Raleway"/>
                <a:cs typeface="Raleway"/>
                <a:sym typeface="Raleway"/>
              </a:rPr>
              <a:t>Confidential</a:t>
            </a:r>
            <a:endParaRPr sz="600" b="1" dirty="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dirty="0">
                <a:latin typeface="Raleway"/>
                <a:ea typeface="Raleway"/>
                <a:cs typeface="Raleway"/>
                <a:sym typeface="Raleway"/>
              </a:rPr>
              <a:t>Customized for </a:t>
            </a:r>
            <a:r>
              <a:rPr lang="en-GB" sz="600" b="1" dirty="0">
                <a:latin typeface="Raleway"/>
                <a:ea typeface="Raleway"/>
                <a:cs typeface="Raleway"/>
                <a:sym typeface="Raleway"/>
              </a:rPr>
              <a:t>Lorem Ipsum LLC</a:t>
            </a:r>
            <a:endParaRPr sz="600" dirty="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dirty="0">
                <a:latin typeface="Raleway"/>
                <a:ea typeface="Raleway"/>
                <a:cs typeface="Raleway"/>
                <a:sym typeface="Raleway"/>
              </a:rPr>
              <a:t>Version 1.0</a:t>
            </a:r>
            <a:endParaRPr sz="600" b="1" dirty="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dirty="0"/>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dirty="0"/>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dirty="0">
                <a:solidFill>
                  <a:srgbClr val="FFFFFF"/>
                </a:solidFill>
                <a:latin typeface="Raleway"/>
                <a:ea typeface="Raleway"/>
                <a:cs typeface="Raleway"/>
                <a:sym typeface="Raleway"/>
              </a:rPr>
              <a:t>Confidential</a:t>
            </a:r>
            <a:endParaRPr sz="600" b="1" dirty="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dirty="0">
                <a:solidFill>
                  <a:srgbClr val="FFFFFF"/>
                </a:solidFill>
                <a:latin typeface="Raleway"/>
                <a:ea typeface="Raleway"/>
                <a:cs typeface="Raleway"/>
                <a:sym typeface="Raleway"/>
              </a:rPr>
              <a:t>Customized for </a:t>
            </a:r>
            <a:r>
              <a:rPr lang="en-GB" sz="600" b="1" dirty="0">
                <a:solidFill>
                  <a:srgbClr val="FFFFFF"/>
                </a:solidFill>
                <a:latin typeface="Raleway"/>
                <a:ea typeface="Raleway"/>
                <a:cs typeface="Raleway"/>
                <a:sym typeface="Raleway"/>
              </a:rPr>
              <a:t>Lorem Ipsum LLC</a:t>
            </a:r>
            <a:endParaRPr sz="600" dirty="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dirty="0">
                <a:solidFill>
                  <a:srgbClr val="FFFFFF"/>
                </a:solidFill>
                <a:latin typeface="Raleway"/>
                <a:ea typeface="Raleway"/>
                <a:cs typeface="Raleway"/>
                <a:sym typeface="Raleway"/>
              </a:rPr>
              <a:t>Version 1.0</a:t>
            </a:r>
            <a:endParaRPr sz="600" b="1" dirty="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dirty="0"/>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DBC5-BE9E-4DFE-898D-4AD275594E2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C5F496ED-210A-41C2-9B46-023A91DC844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4BC6B09-9A8E-473A-A73C-5E204D79599F}"/>
              </a:ext>
            </a:extLst>
          </p:cNvPr>
          <p:cNvSpPr>
            <a:spLocks noGrp="1"/>
          </p:cNvSpPr>
          <p:nvPr>
            <p:ph type="dt" sz="half" idx="10"/>
          </p:nvPr>
        </p:nvSpPr>
        <p:spPr/>
        <p:txBody>
          <a:bodyPr/>
          <a:lstStyle/>
          <a:p>
            <a:fld id="{60DE94C1-F65A-4484-BEEA-123826C32693}" type="datetimeFigureOut">
              <a:rPr lang="en-GB" smtClean="0"/>
              <a:t>25/11/2018</a:t>
            </a:fld>
            <a:endParaRPr lang="en-GB" dirty="0"/>
          </a:p>
        </p:txBody>
      </p:sp>
      <p:sp>
        <p:nvSpPr>
          <p:cNvPr id="5" name="Footer Placeholder 4">
            <a:extLst>
              <a:ext uri="{FF2B5EF4-FFF2-40B4-BE49-F238E27FC236}">
                <a16:creationId xmlns:a16="http://schemas.microsoft.com/office/drawing/2014/main" id="{55B14234-9E75-4E8F-807A-2B2D3178857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37DA931-837B-48EE-BEE3-6EC02F7841F6}"/>
              </a:ext>
            </a:extLst>
          </p:cNvPr>
          <p:cNvSpPr>
            <a:spLocks noGrp="1"/>
          </p:cNvSpPr>
          <p:nvPr>
            <p:ph type="sldNum" sz="quarter" idx="12"/>
          </p:nvPr>
        </p:nvSpPr>
        <p:spPr/>
        <p:txBody>
          <a:bodyPr/>
          <a:lstStyle/>
          <a:p>
            <a:fld id="{86FCC86F-6015-4355-BDBE-85AFE6FD93A2}" type="slidenum">
              <a:rPr lang="en-GB" smtClean="0"/>
              <a:t>‹#›</a:t>
            </a:fld>
            <a:endParaRPr lang="en-GB" dirty="0"/>
          </a:p>
        </p:txBody>
      </p:sp>
    </p:spTree>
    <p:extLst>
      <p:ext uri="{BB962C8B-B14F-4D97-AF65-F5344CB8AC3E}">
        <p14:creationId xmlns:p14="http://schemas.microsoft.com/office/powerpoint/2010/main" val="3358877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58D7-B63D-4A9A-903D-F6B2D77857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A30A6F-943D-4FEE-899D-6E984CA2DF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79E797-2BCF-43AC-8B1F-17222AD9E3D4}"/>
              </a:ext>
            </a:extLst>
          </p:cNvPr>
          <p:cNvSpPr>
            <a:spLocks noGrp="1"/>
          </p:cNvSpPr>
          <p:nvPr>
            <p:ph type="dt" sz="half" idx="10"/>
          </p:nvPr>
        </p:nvSpPr>
        <p:spPr/>
        <p:txBody>
          <a:bodyPr/>
          <a:lstStyle/>
          <a:p>
            <a:fld id="{60DE94C1-F65A-4484-BEEA-123826C32693}" type="datetimeFigureOut">
              <a:rPr lang="en-GB" smtClean="0"/>
              <a:t>25/11/2018</a:t>
            </a:fld>
            <a:endParaRPr lang="en-GB" dirty="0"/>
          </a:p>
        </p:txBody>
      </p:sp>
      <p:sp>
        <p:nvSpPr>
          <p:cNvPr id="5" name="Footer Placeholder 4">
            <a:extLst>
              <a:ext uri="{FF2B5EF4-FFF2-40B4-BE49-F238E27FC236}">
                <a16:creationId xmlns:a16="http://schemas.microsoft.com/office/drawing/2014/main" id="{000623FD-0554-43D8-915B-10757D4D627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433B203-31E4-43B4-9276-83777C4AEA09}"/>
              </a:ext>
            </a:extLst>
          </p:cNvPr>
          <p:cNvSpPr>
            <a:spLocks noGrp="1"/>
          </p:cNvSpPr>
          <p:nvPr>
            <p:ph type="sldNum" sz="quarter" idx="12"/>
          </p:nvPr>
        </p:nvSpPr>
        <p:spPr/>
        <p:txBody>
          <a:bodyPr/>
          <a:lstStyle/>
          <a:p>
            <a:fld id="{86FCC86F-6015-4355-BDBE-85AFE6FD93A2}" type="slidenum">
              <a:rPr lang="en-GB" smtClean="0"/>
              <a:t>‹#›</a:t>
            </a:fld>
            <a:endParaRPr lang="en-GB" dirty="0"/>
          </a:p>
        </p:txBody>
      </p:sp>
    </p:spTree>
    <p:extLst>
      <p:ext uri="{BB962C8B-B14F-4D97-AF65-F5344CB8AC3E}">
        <p14:creationId xmlns:p14="http://schemas.microsoft.com/office/powerpoint/2010/main" val="2584372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3162-720D-4A5B-A096-76A6C8BD759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613122C-88B6-4948-9C01-63EA9BDCF75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2B5669-46EB-4DB3-AE29-677C485598CD}"/>
              </a:ext>
            </a:extLst>
          </p:cNvPr>
          <p:cNvSpPr>
            <a:spLocks noGrp="1"/>
          </p:cNvSpPr>
          <p:nvPr>
            <p:ph type="dt" sz="half" idx="10"/>
          </p:nvPr>
        </p:nvSpPr>
        <p:spPr/>
        <p:txBody>
          <a:bodyPr/>
          <a:lstStyle/>
          <a:p>
            <a:fld id="{60DE94C1-F65A-4484-BEEA-123826C32693}" type="datetimeFigureOut">
              <a:rPr lang="en-GB" smtClean="0"/>
              <a:t>25/11/2018</a:t>
            </a:fld>
            <a:endParaRPr lang="en-GB" dirty="0"/>
          </a:p>
        </p:txBody>
      </p:sp>
      <p:sp>
        <p:nvSpPr>
          <p:cNvPr id="5" name="Footer Placeholder 4">
            <a:extLst>
              <a:ext uri="{FF2B5EF4-FFF2-40B4-BE49-F238E27FC236}">
                <a16:creationId xmlns:a16="http://schemas.microsoft.com/office/drawing/2014/main" id="{F7EF0592-D88F-4B29-9D3D-6688C9F44EB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7ABAFCF-A8CA-4AD7-AF04-F9185B472D89}"/>
              </a:ext>
            </a:extLst>
          </p:cNvPr>
          <p:cNvSpPr>
            <a:spLocks noGrp="1"/>
          </p:cNvSpPr>
          <p:nvPr>
            <p:ph type="sldNum" sz="quarter" idx="12"/>
          </p:nvPr>
        </p:nvSpPr>
        <p:spPr/>
        <p:txBody>
          <a:bodyPr/>
          <a:lstStyle/>
          <a:p>
            <a:fld id="{86FCC86F-6015-4355-BDBE-85AFE6FD93A2}" type="slidenum">
              <a:rPr lang="en-GB" smtClean="0"/>
              <a:t>‹#›</a:t>
            </a:fld>
            <a:endParaRPr lang="en-GB" dirty="0"/>
          </a:p>
        </p:txBody>
      </p:sp>
    </p:spTree>
    <p:extLst>
      <p:ext uri="{BB962C8B-B14F-4D97-AF65-F5344CB8AC3E}">
        <p14:creationId xmlns:p14="http://schemas.microsoft.com/office/powerpoint/2010/main" val="3741124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CAFB-647E-4362-B0DD-50C1AD0C9F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F8E092-59E8-48DE-9CD1-14DD9B2316B4}"/>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0C73621-AD14-4A56-AA10-4249B8EB599E}"/>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BC75AC5-00BB-40F2-9071-6447A306D5AD}"/>
              </a:ext>
            </a:extLst>
          </p:cNvPr>
          <p:cNvSpPr>
            <a:spLocks noGrp="1"/>
          </p:cNvSpPr>
          <p:nvPr>
            <p:ph type="dt" sz="half" idx="10"/>
          </p:nvPr>
        </p:nvSpPr>
        <p:spPr/>
        <p:txBody>
          <a:bodyPr/>
          <a:lstStyle/>
          <a:p>
            <a:fld id="{60DE94C1-F65A-4484-BEEA-123826C32693}" type="datetimeFigureOut">
              <a:rPr lang="en-GB" smtClean="0"/>
              <a:t>25/11/2018</a:t>
            </a:fld>
            <a:endParaRPr lang="en-GB" dirty="0"/>
          </a:p>
        </p:txBody>
      </p:sp>
      <p:sp>
        <p:nvSpPr>
          <p:cNvPr id="6" name="Footer Placeholder 5">
            <a:extLst>
              <a:ext uri="{FF2B5EF4-FFF2-40B4-BE49-F238E27FC236}">
                <a16:creationId xmlns:a16="http://schemas.microsoft.com/office/drawing/2014/main" id="{E158F6E6-2458-4780-B427-524F94E86E9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27556CA-C470-4487-B12D-C876704BAE3B}"/>
              </a:ext>
            </a:extLst>
          </p:cNvPr>
          <p:cNvSpPr>
            <a:spLocks noGrp="1"/>
          </p:cNvSpPr>
          <p:nvPr>
            <p:ph type="sldNum" sz="quarter" idx="12"/>
          </p:nvPr>
        </p:nvSpPr>
        <p:spPr/>
        <p:txBody>
          <a:bodyPr/>
          <a:lstStyle/>
          <a:p>
            <a:fld id="{86FCC86F-6015-4355-BDBE-85AFE6FD93A2}" type="slidenum">
              <a:rPr lang="en-GB" smtClean="0"/>
              <a:t>‹#›</a:t>
            </a:fld>
            <a:endParaRPr lang="en-GB" dirty="0"/>
          </a:p>
        </p:txBody>
      </p:sp>
    </p:spTree>
    <p:extLst>
      <p:ext uri="{BB962C8B-B14F-4D97-AF65-F5344CB8AC3E}">
        <p14:creationId xmlns:p14="http://schemas.microsoft.com/office/powerpoint/2010/main" val="3327022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E085-6322-46EF-9232-1D3DA62BC892}"/>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7420C78-67DD-4CEE-8E13-B29354476E5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59F824D-3C1E-46B0-9D2D-997A50DB3DB0}"/>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E8342A5-ACF5-4227-8470-BB3FBC357EE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6C7C00B1-BFAA-4DB1-9753-08819B80FD77}"/>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9E0C885-4B5F-4C4D-9347-7C8D2394A9E4}"/>
              </a:ext>
            </a:extLst>
          </p:cNvPr>
          <p:cNvSpPr>
            <a:spLocks noGrp="1"/>
          </p:cNvSpPr>
          <p:nvPr>
            <p:ph type="dt" sz="half" idx="10"/>
          </p:nvPr>
        </p:nvSpPr>
        <p:spPr/>
        <p:txBody>
          <a:bodyPr/>
          <a:lstStyle/>
          <a:p>
            <a:fld id="{60DE94C1-F65A-4484-BEEA-123826C32693}" type="datetimeFigureOut">
              <a:rPr lang="en-GB" smtClean="0"/>
              <a:t>25/11/2018</a:t>
            </a:fld>
            <a:endParaRPr lang="en-GB" dirty="0"/>
          </a:p>
        </p:txBody>
      </p:sp>
      <p:sp>
        <p:nvSpPr>
          <p:cNvPr id="8" name="Footer Placeholder 7">
            <a:extLst>
              <a:ext uri="{FF2B5EF4-FFF2-40B4-BE49-F238E27FC236}">
                <a16:creationId xmlns:a16="http://schemas.microsoft.com/office/drawing/2014/main" id="{DB1EB792-D56A-4B3D-B223-8805549018E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D27EC110-28AB-457E-8ED6-A1A47D0E560E}"/>
              </a:ext>
            </a:extLst>
          </p:cNvPr>
          <p:cNvSpPr>
            <a:spLocks noGrp="1"/>
          </p:cNvSpPr>
          <p:nvPr>
            <p:ph type="sldNum" sz="quarter" idx="12"/>
          </p:nvPr>
        </p:nvSpPr>
        <p:spPr/>
        <p:txBody>
          <a:bodyPr/>
          <a:lstStyle/>
          <a:p>
            <a:fld id="{86FCC86F-6015-4355-BDBE-85AFE6FD93A2}" type="slidenum">
              <a:rPr lang="en-GB" smtClean="0"/>
              <a:t>‹#›</a:t>
            </a:fld>
            <a:endParaRPr lang="en-GB" dirty="0"/>
          </a:p>
        </p:txBody>
      </p:sp>
    </p:spTree>
    <p:extLst>
      <p:ext uri="{BB962C8B-B14F-4D97-AF65-F5344CB8AC3E}">
        <p14:creationId xmlns:p14="http://schemas.microsoft.com/office/powerpoint/2010/main" val="699605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9EA8-FBDC-4F57-8D01-6B1AB472CA4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BD3875D-AFD5-4DFA-AA8E-67E65C170DD1}"/>
              </a:ext>
            </a:extLst>
          </p:cNvPr>
          <p:cNvSpPr>
            <a:spLocks noGrp="1"/>
          </p:cNvSpPr>
          <p:nvPr>
            <p:ph type="dt" sz="half" idx="10"/>
          </p:nvPr>
        </p:nvSpPr>
        <p:spPr/>
        <p:txBody>
          <a:bodyPr/>
          <a:lstStyle/>
          <a:p>
            <a:fld id="{60DE94C1-F65A-4484-BEEA-123826C32693}" type="datetimeFigureOut">
              <a:rPr lang="en-GB" smtClean="0"/>
              <a:t>25/11/2018</a:t>
            </a:fld>
            <a:endParaRPr lang="en-GB" dirty="0"/>
          </a:p>
        </p:txBody>
      </p:sp>
      <p:sp>
        <p:nvSpPr>
          <p:cNvPr id="4" name="Footer Placeholder 3">
            <a:extLst>
              <a:ext uri="{FF2B5EF4-FFF2-40B4-BE49-F238E27FC236}">
                <a16:creationId xmlns:a16="http://schemas.microsoft.com/office/drawing/2014/main" id="{F27F3515-629F-458C-9768-1BC1BD41C2F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4F5480EF-99E6-42EA-967A-0F42637C2FBC}"/>
              </a:ext>
            </a:extLst>
          </p:cNvPr>
          <p:cNvSpPr>
            <a:spLocks noGrp="1"/>
          </p:cNvSpPr>
          <p:nvPr>
            <p:ph type="sldNum" sz="quarter" idx="12"/>
          </p:nvPr>
        </p:nvSpPr>
        <p:spPr/>
        <p:txBody>
          <a:bodyPr/>
          <a:lstStyle/>
          <a:p>
            <a:fld id="{86FCC86F-6015-4355-BDBE-85AFE6FD93A2}" type="slidenum">
              <a:rPr lang="en-GB" smtClean="0"/>
              <a:t>‹#›</a:t>
            </a:fld>
            <a:endParaRPr lang="en-GB" dirty="0"/>
          </a:p>
        </p:txBody>
      </p:sp>
    </p:spTree>
    <p:extLst>
      <p:ext uri="{BB962C8B-B14F-4D97-AF65-F5344CB8AC3E}">
        <p14:creationId xmlns:p14="http://schemas.microsoft.com/office/powerpoint/2010/main" val="1042532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dirty="0"/>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6B2E74-9FD8-4772-814C-09D857E23177}"/>
              </a:ext>
            </a:extLst>
          </p:cNvPr>
          <p:cNvSpPr>
            <a:spLocks noGrp="1"/>
          </p:cNvSpPr>
          <p:nvPr>
            <p:ph type="dt" sz="half" idx="10"/>
          </p:nvPr>
        </p:nvSpPr>
        <p:spPr/>
        <p:txBody>
          <a:bodyPr/>
          <a:lstStyle/>
          <a:p>
            <a:fld id="{60DE94C1-F65A-4484-BEEA-123826C32693}" type="datetimeFigureOut">
              <a:rPr lang="en-GB" smtClean="0"/>
              <a:t>25/11/2018</a:t>
            </a:fld>
            <a:endParaRPr lang="en-GB" dirty="0"/>
          </a:p>
        </p:txBody>
      </p:sp>
      <p:sp>
        <p:nvSpPr>
          <p:cNvPr id="3" name="Footer Placeholder 2">
            <a:extLst>
              <a:ext uri="{FF2B5EF4-FFF2-40B4-BE49-F238E27FC236}">
                <a16:creationId xmlns:a16="http://schemas.microsoft.com/office/drawing/2014/main" id="{B51A5FCC-89FC-4050-B8A7-480FC44A5976}"/>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6967F276-F403-4D5B-87C8-A5DA4A0146F5}"/>
              </a:ext>
            </a:extLst>
          </p:cNvPr>
          <p:cNvSpPr>
            <a:spLocks noGrp="1"/>
          </p:cNvSpPr>
          <p:nvPr>
            <p:ph type="sldNum" sz="quarter" idx="12"/>
          </p:nvPr>
        </p:nvSpPr>
        <p:spPr/>
        <p:txBody>
          <a:bodyPr/>
          <a:lstStyle/>
          <a:p>
            <a:fld id="{86FCC86F-6015-4355-BDBE-85AFE6FD93A2}" type="slidenum">
              <a:rPr lang="en-GB" smtClean="0"/>
              <a:t>‹#›</a:t>
            </a:fld>
            <a:endParaRPr lang="en-GB" dirty="0"/>
          </a:p>
        </p:txBody>
      </p:sp>
    </p:spTree>
    <p:extLst>
      <p:ext uri="{BB962C8B-B14F-4D97-AF65-F5344CB8AC3E}">
        <p14:creationId xmlns:p14="http://schemas.microsoft.com/office/powerpoint/2010/main" val="3245341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398D-266B-4989-9A52-D8CF97164EA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938AAD-609C-43A2-B35D-69AC0CD14CC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A5518BF-5A18-482D-B7FD-605204EDD3C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8C19D34E-F777-4966-B1DE-A6815D160A81}"/>
              </a:ext>
            </a:extLst>
          </p:cNvPr>
          <p:cNvSpPr>
            <a:spLocks noGrp="1"/>
          </p:cNvSpPr>
          <p:nvPr>
            <p:ph type="dt" sz="half" idx="10"/>
          </p:nvPr>
        </p:nvSpPr>
        <p:spPr/>
        <p:txBody>
          <a:bodyPr/>
          <a:lstStyle/>
          <a:p>
            <a:fld id="{60DE94C1-F65A-4484-BEEA-123826C32693}" type="datetimeFigureOut">
              <a:rPr lang="en-GB" smtClean="0"/>
              <a:t>25/11/2018</a:t>
            </a:fld>
            <a:endParaRPr lang="en-GB" dirty="0"/>
          </a:p>
        </p:txBody>
      </p:sp>
      <p:sp>
        <p:nvSpPr>
          <p:cNvPr id="6" name="Footer Placeholder 5">
            <a:extLst>
              <a:ext uri="{FF2B5EF4-FFF2-40B4-BE49-F238E27FC236}">
                <a16:creationId xmlns:a16="http://schemas.microsoft.com/office/drawing/2014/main" id="{E7056BC0-3153-4A98-980C-25F8D6626F1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63CE1DD-00AE-4B46-AA4F-A2338033EE09}"/>
              </a:ext>
            </a:extLst>
          </p:cNvPr>
          <p:cNvSpPr>
            <a:spLocks noGrp="1"/>
          </p:cNvSpPr>
          <p:nvPr>
            <p:ph type="sldNum" sz="quarter" idx="12"/>
          </p:nvPr>
        </p:nvSpPr>
        <p:spPr/>
        <p:txBody>
          <a:bodyPr/>
          <a:lstStyle/>
          <a:p>
            <a:fld id="{86FCC86F-6015-4355-BDBE-85AFE6FD93A2}" type="slidenum">
              <a:rPr lang="en-GB" smtClean="0"/>
              <a:t>‹#›</a:t>
            </a:fld>
            <a:endParaRPr lang="en-GB" dirty="0"/>
          </a:p>
        </p:txBody>
      </p:sp>
    </p:spTree>
    <p:extLst>
      <p:ext uri="{BB962C8B-B14F-4D97-AF65-F5344CB8AC3E}">
        <p14:creationId xmlns:p14="http://schemas.microsoft.com/office/powerpoint/2010/main" val="1310224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D7F2-F0F1-43D0-AE55-8D64354C997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FDA0406-B00B-437C-BBF6-6631923DDB4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dirty="0"/>
          </a:p>
        </p:txBody>
      </p:sp>
      <p:sp>
        <p:nvSpPr>
          <p:cNvPr id="4" name="Text Placeholder 3">
            <a:extLst>
              <a:ext uri="{FF2B5EF4-FFF2-40B4-BE49-F238E27FC236}">
                <a16:creationId xmlns:a16="http://schemas.microsoft.com/office/drawing/2014/main" id="{3B258B82-F93E-40D2-8F33-70E781CF1C4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639DA28A-A772-444B-B470-4A03B305835A}"/>
              </a:ext>
            </a:extLst>
          </p:cNvPr>
          <p:cNvSpPr>
            <a:spLocks noGrp="1"/>
          </p:cNvSpPr>
          <p:nvPr>
            <p:ph type="dt" sz="half" idx="10"/>
          </p:nvPr>
        </p:nvSpPr>
        <p:spPr/>
        <p:txBody>
          <a:bodyPr/>
          <a:lstStyle/>
          <a:p>
            <a:fld id="{60DE94C1-F65A-4484-BEEA-123826C32693}" type="datetimeFigureOut">
              <a:rPr lang="en-GB" smtClean="0"/>
              <a:t>25/11/2018</a:t>
            </a:fld>
            <a:endParaRPr lang="en-GB" dirty="0"/>
          </a:p>
        </p:txBody>
      </p:sp>
      <p:sp>
        <p:nvSpPr>
          <p:cNvPr id="6" name="Footer Placeholder 5">
            <a:extLst>
              <a:ext uri="{FF2B5EF4-FFF2-40B4-BE49-F238E27FC236}">
                <a16:creationId xmlns:a16="http://schemas.microsoft.com/office/drawing/2014/main" id="{7D341489-6ACC-4D95-BDD8-85DC9477CA85}"/>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E6ECFCB-4BE1-44FA-9F05-8294E687BCC0}"/>
              </a:ext>
            </a:extLst>
          </p:cNvPr>
          <p:cNvSpPr>
            <a:spLocks noGrp="1"/>
          </p:cNvSpPr>
          <p:nvPr>
            <p:ph type="sldNum" sz="quarter" idx="12"/>
          </p:nvPr>
        </p:nvSpPr>
        <p:spPr/>
        <p:txBody>
          <a:bodyPr/>
          <a:lstStyle/>
          <a:p>
            <a:fld id="{86FCC86F-6015-4355-BDBE-85AFE6FD93A2}" type="slidenum">
              <a:rPr lang="en-GB" smtClean="0"/>
              <a:t>‹#›</a:t>
            </a:fld>
            <a:endParaRPr lang="en-GB" dirty="0"/>
          </a:p>
        </p:txBody>
      </p:sp>
    </p:spTree>
    <p:extLst>
      <p:ext uri="{BB962C8B-B14F-4D97-AF65-F5344CB8AC3E}">
        <p14:creationId xmlns:p14="http://schemas.microsoft.com/office/powerpoint/2010/main" val="612775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B1033-DDDC-440F-9AFE-4A3D8EA2A84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62126F6-9F7D-4F9E-B83C-F9CBF5B08F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B348C5-BA04-4057-829B-D685B6BC49B3}"/>
              </a:ext>
            </a:extLst>
          </p:cNvPr>
          <p:cNvSpPr>
            <a:spLocks noGrp="1"/>
          </p:cNvSpPr>
          <p:nvPr>
            <p:ph type="dt" sz="half" idx="10"/>
          </p:nvPr>
        </p:nvSpPr>
        <p:spPr/>
        <p:txBody>
          <a:bodyPr/>
          <a:lstStyle/>
          <a:p>
            <a:fld id="{60DE94C1-F65A-4484-BEEA-123826C32693}" type="datetimeFigureOut">
              <a:rPr lang="en-GB" smtClean="0"/>
              <a:t>25/11/2018</a:t>
            </a:fld>
            <a:endParaRPr lang="en-GB" dirty="0"/>
          </a:p>
        </p:txBody>
      </p:sp>
      <p:sp>
        <p:nvSpPr>
          <p:cNvPr id="5" name="Footer Placeholder 4">
            <a:extLst>
              <a:ext uri="{FF2B5EF4-FFF2-40B4-BE49-F238E27FC236}">
                <a16:creationId xmlns:a16="http://schemas.microsoft.com/office/drawing/2014/main" id="{B6C7B5F6-99F7-4DCC-B292-A29D4FBC35F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83C366B-730D-498D-8E41-614E3D7FB79F}"/>
              </a:ext>
            </a:extLst>
          </p:cNvPr>
          <p:cNvSpPr>
            <a:spLocks noGrp="1"/>
          </p:cNvSpPr>
          <p:nvPr>
            <p:ph type="sldNum" sz="quarter" idx="12"/>
          </p:nvPr>
        </p:nvSpPr>
        <p:spPr/>
        <p:txBody>
          <a:bodyPr/>
          <a:lstStyle/>
          <a:p>
            <a:fld id="{86FCC86F-6015-4355-BDBE-85AFE6FD93A2}" type="slidenum">
              <a:rPr lang="en-GB" smtClean="0"/>
              <a:t>‹#›</a:t>
            </a:fld>
            <a:endParaRPr lang="en-GB" dirty="0"/>
          </a:p>
        </p:txBody>
      </p:sp>
    </p:spTree>
    <p:extLst>
      <p:ext uri="{BB962C8B-B14F-4D97-AF65-F5344CB8AC3E}">
        <p14:creationId xmlns:p14="http://schemas.microsoft.com/office/powerpoint/2010/main" val="1363462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38AD43-2DDC-4C75-BE51-D93D98D791F5}"/>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AAE9399-DB13-495D-AC3E-59981648F372}"/>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84C307-25DF-454C-843D-13BFF1E1B896}"/>
              </a:ext>
            </a:extLst>
          </p:cNvPr>
          <p:cNvSpPr>
            <a:spLocks noGrp="1"/>
          </p:cNvSpPr>
          <p:nvPr>
            <p:ph type="dt" sz="half" idx="10"/>
          </p:nvPr>
        </p:nvSpPr>
        <p:spPr/>
        <p:txBody>
          <a:bodyPr/>
          <a:lstStyle/>
          <a:p>
            <a:fld id="{60DE94C1-F65A-4484-BEEA-123826C32693}" type="datetimeFigureOut">
              <a:rPr lang="en-GB" smtClean="0"/>
              <a:t>25/11/2018</a:t>
            </a:fld>
            <a:endParaRPr lang="en-GB" dirty="0"/>
          </a:p>
        </p:txBody>
      </p:sp>
      <p:sp>
        <p:nvSpPr>
          <p:cNvPr id="5" name="Footer Placeholder 4">
            <a:extLst>
              <a:ext uri="{FF2B5EF4-FFF2-40B4-BE49-F238E27FC236}">
                <a16:creationId xmlns:a16="http://schemas.microsoft.com/office/drawing/2014/main" id="{B9FACB87-77FD-4C31-9088-119DE6D1BB0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667E98E-4412-4078-8DF4-D4566F9D0E1A}"/>
              </a:ext>
            </a:extLst>
          </p:cNvPr>
          <p:cNvSpPr>
            <a:spLocks noGrp="1"/>
          </p:cNvSpPr>
          <p:nvPr>
            <p:ph type="sldNum" sz="quarter" idx="12"/>
          </p:nvPr>
        </p:nvSpPr>
        <p:spPr/>
        <p:txBody>
          <a:bodyPr/>
          <a:lstStyle/>
          <a:p>
            <a:fld id="{86FCC86F-6015-4355-BDBE-85AFE6FD93A2}" type="slidenum">
              <a:rPr lang="en-GB" smtClean="0"/>
              <a:t>‹#›</a:t>
            </a:fld>
            <a:endParaRPr lang="en-GB" dirty="0"/>
          </a:p>
        </p:txBody>
      </p:sp>
    </p:spTree>
    <p:extLst>
      <p:ext uri="{BB962C8B-B14F-4D97-AF65-F5344CB8AC3E}">
        <p14:creationId xmlns:p14="http://schemas.microsoft.com/office/powerpoint/2010/main" val="311300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ody only">
  <p:cSld name="Body only">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dirty="0"/>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189" lvl="0" indent="-311142" rtl="0">
              <a:spcBef>
                <a:spcPts val="0"/>
              </a:spcBef>
              <a:spcAft>
                <a:spcPts val="0"/>
              </a:spcAft>
              <a:buSzPts val="1300"/>
              <a:buChar char="●"/>
              <a:defRPr/>
            </a:lvl1pPr>
            <a:lvl2pPr marL="914378" lvl="1" indent="-298442" rtl="0">
              <a:spcBef>
                <a:spcPts val="1600"/>
              </a:spcBef>
              <a:spcAft>
                <a:spcPts val="0"/>
              </a:spcAft>
              <a:buSzPts val="1100"/>
              <a:buChar char="○"/>
              <a:defRPr/>
            </a:lvl2pPr>
            <a:lvl3pPr marL="1371566" lvl="2" indent="-298442" rtl="0">
              <a:spcBef>
                <a:spcPts val="1600"/>
              </a:spcBef>
              <a:spcAft>
                <a:spcPts val="0"/>
              </a:spcAft>
              <a:buSzPts val="1100"/>
              <a:buChar char="■"/>
              <a:defRPr/>
            </a:lvl3pPr>
            <a:lvl4pPr marL="1828754" lvl="3" indent="-298442" rtl="0">
              <a:spcBef>
                <a:spcPts val="1600"/>
              </a:spcBef>
              <a:spcAft>
                <a:spcPts val="0"/>
              </a:spcAft>
              <a:buSzPts val="1100"/>
              <a:buChar char="●"/>
              <a:defRPr/>
            </a:lvl4pPr>
            <a:lvl5pPr marL="2285943" lvl="4" indent="-298442" rtl="0">
              <a:spcBef>
                <a:spcPts val="1600"/>
              </a:spcBef>
              <a:spcAft>
                <a:spcPts val="0"/>
              </a:spcAft>
              <a:buSzPts val="1100"/>
              <a:buChar char="○"/>
              <a:defRPr/>
            </a:lvl5pPr>
            <a:lvl6pPr marL="2743132" lvl="5" indent="-298442" rtl="0">
              <a:spcBef>
                <a:spcPts val="1600"/>
              </a:spcBef>
              <a:spcAft>
                <a:spcPts val="0"/>
              </a:spcAft>
              <a:buSzPts val="1100"/>
              <a:buChar char="■"/>
              <a:defRPr/>
            </a:lvl6pPr>
            <a:lvl7pPr marL="3200320" lvl="6" indent="-298442" rtl="0">
              <a:spcBef>
                <a:spcPts val="1600"/>
              </a:spcBef>
              <a:spcAft>
                <a:spcPts val="0"/>
              </a:spcAft>
              <a:buSzPts val="1100"/>
              <a:buChar char="●"/>
              <a:defRPr/>
            </a:lvl7pPr>
            <a:lvl8pPr marL="3657509" lvl="7" indent="-298442" rtl="0">
              <a:spcBef>
                <a:spcPts val="1600"/>
              </a:spcBef>
              <a:spcAft>
                <a:spcPts val="0"/>
              </a:spcAft>
              <a:buSzPts val="1100"/>
              <a:buChar char="○"/>
              <a:defRPr/>
            </a:lvl8pPr>
            <a:lvl9pPr marL="4114697" lvl="8" indent="-298442" rtl="0">
              <a:spcBef>
                <a:spcPts val="1600"/>
              </a:spcBef>
              <a:spcAft>
                <a:spcPts val="1600"/>
              </a:spcAft>
              <a:buSzPts val="1100"/>
              <a:buChar char="■"/>
              <a:defRPr/>
            </a:lvl9pPr>
          </a:lstStyle>
          <a:p>
            <a:endParaRPr/>
          </a:p>
        </p:txBody>
      </p:sp>
    </p:spTree>
    <p:extLst>
      <p:ext uri="{BB962C8B-B14F-4D97-AF65-F5344CB8AC3E}">
        <p14:creationId xmlns:p14="http://schemas.microsoft.com/office/powerpoint/2010/main" val="129830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dirty="0"/>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10B7C6-124B-4433-AE90-B1DBF9D3736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8421A36-F32D-4E1D-B41A-9073448932E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B3DC7A-5612-4A9B-BDD0-240DDF5D584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0DE94C1-F65A-4484-BEEA-123826C32693}" type="datetimeFigureOut">
              <a:rPr lang="en-GB" smtClean="0"/>
              <a:t>25/11/2018</a:t>
            </a:fld>
            <a:endParaRPr lang="en-GB" dirty="0"/>
          </a:p>
        </p:txBody>
      </p:sp>
      <p:sp>
        <p:nvSpPr>
          <p:cNvPr id="5" name="Footer Placeholder 4">
            <a:extLst>
              <a:ext uri="{FF2B5EF4-FFF2-40B4-BE49-F238E27FC236}">
                <a16:creationId xmlns:a16="http://schemas.microsoft.com/office/drawing/2014/main" id="{BCFE921F-9C61-44D4-9F21-6F2F733A762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8E961D85-DA61-4B2E-B372-CF73B4D0BFB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6FCC86F-6015-4355-BDBE-85AFE6FD93A2}" type="slidenum">
              <a:rPr lang="en-GB" smtClean="0"/>
              <a:t>‹#›</a:t>
            </a:fld>
            <a:endParaRPr lang="en-GB" dirty="0"/>
          </a:p>
        </p:txBody>
      </p:sp>
    </p:spTree>
    <p:extLst>
      <p:ext uri="{BB962C8B-B14F-4D97-AF65-F5344CB8AC3E}">
        <p14:creationId xmlns:p14="http://schemas.microsoft.com/office/powerpoint/2010/main" val="28152223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12"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jpg"/><Relationship Id="rId11" Type="http://schemas.openxmlformats.org/officeDocument/2006/relationships/image" Target="../media/image6.pn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0.emf"/><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4.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1.xml"/><Relationship Id="rId6" Type="http://schemas.microsoft.com/office/2007/relationships/hdphoto" Target="../media/hdphoto4.wdp"/><Relationship Id="rId5" Type="http://schemas.openxmlformats.org/officeDocument/2006/relationships/image" Target="../media/image26.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microsoft.com/office/2007/relationships/hdphoto" Target="../media/hdphoto5.wdp"/><Relationship Id="rId11" Type="http://schemas.microsoft.com/office/2007/relationships/hdphoto" Target="../media/hdphoto7.wdp"/><Relationship Id="rId5" Type="http://schemas.openxmlformats.org/officeDocument/2006/relationships/image" Target="../media/image28.png"/><Relationship Id="rId10" Type="http://schemas.openxmlformats.org/officeDocument/2006/relationships/image" Target="../media/image31.png"/><Relationship Id="rId4" Type="http://schemas.microsoft.com/office/2007/relationships/hdphoto" Target="../media/hdphoto2.wdp"/><Relationship Id="rId9"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hyperlink" Target="https://www.skincancer.org/skin-cancer-information/skin-cancer-fac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hyperlink" Target="https://www.skincancer.org/skin-cancer-information/skin-cancer-fac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sandy beach&#10;&#10;Description automatically generated">
            <a:extLst>
              <a:ext uri="{FF2B5EF4-FFF2-40B4-BE49-F238E27FC236}">
                <a16:creationId xmlns:a16="http://schemas.microsoft.com/office/drawing/2014/main" id="{1ED0F068-C13B-48FD-9EA3-03FD52F25849}"/>
              </a:ext>
            </a:extLst>
          </p:cNvPr>
          <p:cNvPicPr>
            <a:picLocks noChangeAspect="1"/>
          </p:cNvPicPr>
          <p:nvPr/>
        </p:nvPicPr>
        <p:blipFill rotWithShape="1">
          <a:blip r:embed="rId2"/>
          <a:srcRect t="2174" r="9524"/>
          <a:stretch/>
        </p:blipFill>
        <p:spPr>
          <a:xfrm>
            <a:off x="0" y="-45711"/>
            <a:ext cx="9144000" cy="5189210"/>
          </a:xfrm>
          <a:prstGeom prst="rect">
            <a:avLst/>
          </a:prstGeom>
        </p:spPr>
      </p:pic>
      <p:grpSp>
        <p:nvGrpSpPr>
          <p:cNvPr id="23" name="Group 22">
            <a:extLst>
              <a:ext uri="{FF2B5EF4-FFF2-40B4-BE49-F238E27FC236}">
                <a16:creationId xmlns:a16="http://schemas.microsoft.com/office/drawing/2014/main" id="{9AFCE09F-B91B-4E6E-88A9-2298BC894D0F}"/>
              </a:ext>
            </a:extLst>
          </p:cNvPr>
          <p:cNvGrpSpPr/>
          <p:nvPr/>
        </p:nvGrpSpPr>
        <p:grpSpPr>
          <a:xfrm>
            <a:off x="283029" y="1023262"/>
            <a:ext cx="4979501" cy="1951290"/>
            <a:chOff x="377372" y="1843315"/>
            <a:chExt cx="6639334" cy="2601720"/>
          </a:xfrm>
        </p:grpSpPr>
        <p:grpSp>
          <p:nvGrpSpPr>
            <p:cNvPr id="21" name="Group 20">
              <a:extLst>
                <a:ext uri="{FF2B5EF4-FFF2-40B4-BE49-F238E27FC236}">
                  <a16:creationId xmlns:a16="http://schemas.microsoft.com/office/drawing/2014/main" id="{C47B9612-0AC5-4A22-A691-2A1D83B9107F}"/>
                </a:ext>
              </a:extLst>
            </p:cNvPr>
            <p:cNvGrpSpPr/>
            <p:nvPr/>
          </p:nvGrpSpPr>
          <p:grpSpPr>
            <a:xfrm>
              <a:off x="377372" y="1843315"/>
              <a:ext cx="6390012" cy="2351314"/>
              <a:chOff x="377372" y="1843315"/>
              <a:chExt cx="6390012" cy="2351314"/>
            </a:xfrm>
          </p:grpSpPr>
          <p:sp>
            <p:nvSpPr>
              <p:cNvPr id="7" name="Rectangle 6">
                <a:extLst>
                  <a:ext uri="{FF2B5EF4-FFF2-40B4-BE49-F238E27FC236}">
                    <a16:creationId xmlns:a16="http://schemas.microsoft.com/office/drawing/2014/main" id="{D409C0B3-431C-4D67-BC94-4B8CD634927B}"/>
                  </a:ext>
                </a:extLst>
              </p:cNvPr>
              <p:cNvSpPr/>
              <p:nvPr/>
            </p:nvSpPr>
            <p:spPr>
              <a:xfrm>
                <a:off x="427328" y="1894115"/>
                <a:ext cx="6287370" cy="2249714"/>
              </a:xfrm>
              <a:prstGeom prst="rect">
                <a:avLst/>
              </a:prstGeom>
              <a:solidFill>
                <a:schemeClr val="tx1">
                  <a:lumMod val="85000"/>
                  <a:lumOff val="15000"/>
                  <a:alpha val="72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GB" sz="1350" kern="1200" dirty="0">
                  <a:solidFill>
                    <a:prstClr val="white"/>
                  </a:solidFill>
                  <a:latin typeface="Calibri" panose="020F0502020204030204"/>
                </a:endParaRPr>
              </a:p>
            </p:txBody>
          </p:sp>
          <p:sp>
            <p:nvSpPr>
              <p:cNvPr id="8" name="Rectangle 7">
                <a:extLst>
                  <a:ext uri="{FF2B5EF4-FFF2-40B4-BE49-F238E27FC236}">
                    <a16:creationId xmlns:a16="http://schemas.microsoft.com/office/drawing/2014/main" id="{6F2968D7-1505-4E58-B684-9146141FD771}"/>
                  </a:ext>
                </a:extLst>
              </p:cNvPr>
              <p:cNvSpPr/>
              <p:nvPr/>
            </p:nvSpPr>
            <p:spPr>
              <a:xfrm>
                <a:off x="377372" y="1843315"/>
                <a:ext cx="6390012" cy="2351314"/>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GB" sz="1350" kern="1200" dirty="0">
                  <a:solidFill>
                    <a:prstClr val="white"/>
                  </a:solidFill>
                  <a:latin typeface="Calibri" panose="020F0502020204030204"/>
                </a:endParaRPr>
              </a:p>
            </p:txBody>
          </p:sp>
        </p:grpSp>
        <p:sp>
          <p:nvSpPr>
            <p:cNvPr id="18" name="Title 1">
              <a:extLst>
                <a:ext uri="{FF2B5EF4-FFF2-40B4-BE49-F238E27FC236}">
                  <a16:creationId xmlns:a16="http://schemas.microsoft.com/office/drawing/2014/main" id="{49893785-3901-4525-970E-4A0F2DCE7B40}"/>
                </a:ext>
              </a:extLst>
            </p:cNvPr>
            <p:cNvSpPr txBox="1">
              <a:spLocks/>
            </p:cNvSpPr>
            <p:nvPr/>
          </p:nvSpPr>
          <p:spPr>
            <a:xfrm>
              <a:off x="551419" y="1955124"/>
              <a:ext cx="6465287" cy="1412929"/>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85800">
                <a:buClrTx/>
              </a:pPr>
              <a:r>
                <a:rPr lang="en-US" sz="3600" b="1" dirty="0">
                  <a:solidFill>
                    <a:sysClr val="window" lastClr="FFFFFF"/>
                  </a:solidFill>
                  <a:latin typeface="Calibri" panose="020F0502020204030204" pitchFamily="34" charset="0"/>
                  <a:cs typeface="Calibri" panose="020F0502020204030204" pitchFamily="34" charset="0"/>
                </a:rPr>
                <a:t>New Sunscreen Launch</a:t>
              </a:r>
            </a:p>
          </p:txBody>
        </p:sp>
        <p:sp>
          <p:nvSpPr>
            <p:cNvPr id="19" name="Subtitle 2">
              <a:extLst>
                <a:ext uri="{FF2B5EF4-FFF2-40B4-BE49-F238E27FC236}">
                  <a16:creationId xmlns:a16="http://schemas.microsoft.com/office/drawing/2014/main" id="{541F1B6F-2A66-410E-806A-C55F566D025D}"/>
                </a:ext>
              </a:extLst>
            </p:cNvPr>
            <p:cNvSpPr txBox="1">
              <a:spLocks/>
            </p:cNvSpPr>
            <p:nvPr/>
          </p:nvSpPr>
          <p:spPr>
            <a:xfrm>
              <a:off x="551419" y="3471271"/>
              <a:ext cx="6465286" cy="97376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685800">
                <a:spcBef>
                  <a:spcPts val="0"/>
                </a:spcBef>
                <a:buClrTx/>
              </a:pPr>
              <a:r>
                <a:rPr lang="en-US" sz="1800" b="1" dirty="0">
                  <a:solidFill>
                    <a:srgbClr val="A6DCFF"/>
                  </a:solidFill>
                  <a:latin typeface="Calibri" panose="020F0502020204030204"/>
                </a:rPr>
                <a:t>Choice Based Conjoint Analysis</a:t>
              </a:r>
            </a:p>
            <a:p>
              <a:pPr algn="l" defTabSz="685800">
                <a:spcBef>
                  <a:spcPts val="0"/>
                </a:spcBef>
                <a:buClrTx/>
              </a:pPr>
              <a:r>
                <a:rPr lang="en-US" sz="1500" dirty="0">
                  <a:solidFill>
                    <a:srgbClr val="A6DCFF"/>
                  </a:solidFill>
                  <a:latin typeface="Calibri" panose="020F0502020204030204"/>
                </a:rPr>
                <a:t>             </a:t>
              </a:r>
              <a:r>
                <a:rPr lang="en-US" sz="1400" dirty="0">
                  <a:solidFill>
                    <a:srgbClr val="A6DCFF"/>
                  </a:solidFill>
                  <a:latin typeface="Calibri" panose="020F0502020204030204"/>
                </a:rPr>
                <a:t>By Avinash, Ji, Karmel, Lin, Mingyu, Sukanya and Yadi</a:t>
              </a:r>
              <a:endParaRPr lang="en-US" sz="1500" dirty="0">
                <a:solidFill>
                  <a:srgbClr val="A6DCFF"/>
                </a:solidFill>
                <a:latin typeface="Calibri" panose="020F0502020204030204"/>
              </a:endParaRPr>
            </a:p>
          </p:txBody>
        </p:sp>
        <p:cxnSp>
          <p:nvCxnSpPr>
            <p:cNvPr id="20" name="Straight Connector 19">
              <a:extLst>
                <a:ext uri="{FF2B5EF4-FFF2-40B4-BE49-F238E27FC236}">
                  <a16:creationId xmlns:a16="http://schemas.microsoft.com/office/drawing/2014/main" id="{B6F5E6A7-25E2-457F-BADC-B1AD23595CF5}"/>
                </a:ext>
              </a:extLst>
            </p:cNvPr>
            <p:cNvCxnSpPr>
              <a:cxnSpLocks/>
            </p:cNvCxnSpPr>
            <p:nvPr/>
          </p:nvCxnSpPr>
          <p:spPr>
            <a:xfrm>
              <a:off x="623061" y="3428999"/>
              <a:ext cx="58559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1" name="Google Shape;204;p21">
            <a:extLst>
              <a:ext uri="{FF2B5EF4-FFF2-40B4-BE49-F238E27FC236}">
                <a16:creationId xmlns:a16="http://schemas.microsoft.com/office/drawing/2014/main" id="{793AAF69-9F2E-4CAC-AC08-0086A520E7E1}"/>
              </a:ext>
            </a:extLst>
          </p:cNvPr>
          <p:cNvPicPr preferRelativeResize="0">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rcRect l="18919" t="23731" r="19776" b="21696"/>
          <a:stretch/>
        </p:blipFill>
        <p:spPr>
          <a:xfrm>
            <a:off x="7646072" y="216110"/>
            <a:ext cx="1355591" cy="1204486"/>
          </a:xfrm>
          <a:prstGeom prst="rect">
            <a:avLst/>
          </a:prstGeom>
          <a:noFill/>
          <a:ln>
            <a:noFill/>
          </a:ln>
        </p:spPr>
      </p:pic>
    </p:spTree>
    <p:extLst>
      <p:ext uri="{BB962C8B-B14F-4D97-AF65-F5344CB8AC3E}">
        <p14:creationId xmlns:p14="http://schemas.microsoft.com/office/powerpoint/2010/main" val="3732344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water, beach&#10;&#10;Description generated with very high confidence">
            <a:extLst>
              <a:ext uri="{FF2B5EF4-FFF2-40B4-BE49-F238E27FC236}">
                <a16:creationId xmlns:a16="http://schemas.microsoft.com/office/drawing/2014/main" id="{7C7C9DEE-7DB4-4A4F-B6C7-5009D4A67D9F}"/>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r="1326"/>
          <a:stretch/>
        </p:blipFill>
        <p:spPr>
          <a:xfrm>
            <a:off x="15" y="7"/>
            <a:ext cx="9143985" cy="5143493"/>
          </a:xfrm>
          <a:prstGeom prst="rect">
            <a:avLst/>
          </a:prstGeom>
        </p:spPr>
      </p:pic>
      <p:pic>
        <p:nvPicPr>
          <p:cNvPr id="7" name="Google Shape;204;p21">
            <a:extLst>
              <a:ext uri="{FF2B5EF4-FFF2-40B4-BE49-F238E27FC236}">
                <a16:creationId xmlns:a16="http://schemas.microsoft.com/office/drawing/2014/main" id="{DB274862-15E4-4833-BFEE-C6683FD68B08}"/>
              </a:ext>
            </a:extLst>
          </p:cNvPr>
          <p:cNvPicPr preferRelativeResize="0">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rcRect l="18919" t="23731" r="19776" b="21696"/>
          <a:stretch/>
        </p:blipFill>
        <p:spPr>
          <a:xfrm>
            <a:off x="7646072" y="216110"/>
            <a:ext cx="1355591" cy="1204486"/>
          </a:xfrm>
          <a:prstGeom prst="rect">
            <a:avLst/>
          </a:prstGeom>
          <a:noFill/>
          <a:ln>
            <a:noFill/>
          </a:ln>
        </p:spPr>
      </p:pic>
      <p:sp>
        <p:nvSpPr>
          <p:cNvPr id="9" name="Google Shape;198;p20">
            <a:extLst>
              <a:ext uri="{FF2B5EF4-FFF2-40B4-BE49-F238E27FC236}">
                <a16:creationId xmlns:a16="http://schemas.microsoft.com/office/drawing/2014/main" id="{D60AF41B-8C60-4BB2-B7C1-4182AA78F3A8}"/>
              </a:ext>
            </a:extLst>
          </p:cNvPr>
          <p:cNvSpPr txBox="1">
            <a:spLocks/>
          </p:cNvSpPr>
          <p:nvPr/>
        </p:nvSpPr>
        <p:spPr>
          <a:xfrm>
            <a:off x="0" y="655638"/>
            <a:ext cx="7689850" cy="5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GB" sz="2800" b="1" i="0" u="none" strike="noStrike" kern="0" cap="none" spc="0" normalizeH="0" baseline="0" noProof="0" dirty="0">
                <a:ln>
                  <a:noFill/>
                </a:ln>
                <a:solidFill>
                  <a:srgbClr val="1C3678"/>
                </a:solidFill>
                <a:effectLst/>
                <a:uLnTx/>
                <a:uFillTx/>
                <a:latin typeface="Raleway"/>
                <a:sym typeface="Raleway"/>
              </a:rPr>
              <a:t>Solution Approach – </a:t>
            </a:r>
            <a:r>
              <a:rPr kumimoji="0" lang="en-GB" sz="2000" b="1" i="0" u="none" strike="noStrike" kern="0" cap="none" spc="0" normalizeH="0" baseline="0" noProof="0" dirty="0">
                <a:ln>
                  <a:noFill/>
                </a:ln>
                <a:solidFill>
                  <a:srgbClr val="1C3678"/>
                </a:solidFill>
                <a:effectLst/>
                <a:uLnTx/>
                <a:uFillTx/>
                <a:latin typeface="Raleway"/>
                <a:sym typeface="Raleway"/>
              </a:rPr>
              <a:t>Market Analysis</a:t>
            </a:r>
            <a:endParaRPr kumimoji="0" lang="en-GB" sz="2800" b="1" i="0" u="none" strike="noStrike" kern="0" cap="none" spc="0" normalizeH="0" baseline="0" noProof="0" dirty="0">
              <a:ln>
                <a:noFill/>
              </a:ln>
              <a:solidFill>
                <a:srgbClr val="1C3678"/>
              </a:solidFill>
              <a:effectLst/>
              <a:uLnTx/>
              <a:uFillTx/>
              <a:latin typeface="Raleway"/>
              <a:sym typeface="Raleway"/>
            </a:endParaRPr>
          </a:p>
        </p:txBody>
      </p:sp>
    </p:spTree>
    <p:extLst>
      <p:ext uri="{BB962C8B-B14F-4D97-AF65-F5344CB8AC3E}">
        <p14:creationId xmlns:p14="http://schemas.microsoft.com/office/powerpoint/2010/main" val="136459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Competitive Analysis - Market</a:t>
            </a:r>
            <a:endParaRPr dirty="0"/>
          </a:p>
        </p:txBody>
      </p:sp>
      <p:sp>
        <p:nvSpPr>
          <p:cNvPr id="34" name="Google Shape;215;p22">
            <a:extLst>
              <a:ext uri="{FF2B5EF4-FFF2-40B4-BE49-F238E27FC236}">
                <a16:creationId xmlns:a16="http://schemas.microsoft.com/office/drawing/2014/main" id="{3254378A-CCA7-4E38-887D-D40B7E59E4CA}"/>
              </a:ext>
            </a:extLst>
          </p:cNvPr>
          <p:cNvSpPr txBox="1">
            <a:spLocks/>
          </p:cNvSpPr>
          <p:nvPr/>
        </p:nvSpPr>
        <p:spPr>
          <a:xfrm>
            <a:off x="228600" y="1241580"/>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None/>
            </a:pPr>
            <a:r>
              <a:rPr lang="en-US" dirty="0">
                <a:latin typeface="Raleway"/>
              </a:rPr>
              <a:t>Health, natural ingredients, and social media trends have set the context for disruption of larger, mass brands like Banana Boat. Although Banana Boat is one of the dominating brands in the  market in terms of share, niche brands are driving category growth.  Does Banana Boat have room to expand by producing a niche sunscreen?</a:t>
            </a:r>
          </a:p>
          <a:p>
            <a:pPr marL="0" indent="0">
              <a:spcBef>
                <a:spcPts val="1600"/>
              </a:spcBef>
              <a:spcAft>
                <a:spcPts val="1600"/>
              </a:spcAft>
              <a:buFont typeface="Lato"/>
              <a:buNone/>
            </a:pPr>
            <a:endParaRPr lang="en-GB" b="1" dirty="0">
              <a:latin typeface="Raleway"/>
              <a:sym typeface="Raleway"/>
            </a:endParaRPr>
          </a:p>
        </p:txBody>
      </p:sp>
      <p:grpSp>
        <p:nvGrpSpPr>
          <p:cNvPr id="36" name="Group 35">
            <a:extLst>
              <a:ext uri="{FF2B5EF4-FFF2-40B4-BE49-F238E27FC236}">
                <a16:creationId xmlns:a16="http://schemas.microsoft.com/office/drawing/2014/main" id="{F53DDCE2-7DEF-4A0E-AE4F-E49E767ABE48}"/>
              </a:ext>
            </a:extLst>
          </p:cNvPr>
          <p:cNvGrpSpPr/>
          <p:nvPr/>
        </p:nvGrpSpPr>
        <p:grpSpPr>
          <a:xfrm>
            <a:off x="528810" y="2515140"/>
            <a:ext cx="8051916" cy="2497141"/>
            <a:chOff x="278724" y="1838525"/>
            <a:chExt cx="8326501" cy="2850200"/>
          </a:xfrm>
        </p:grpSpPr>
        <p:sp>
          <p:nvSpPr>
            <p:cNvPr id="37" name="Google Shape;247;p24">
              <a:extLst>
                <a:ext uri="{FF2B5EF4-FFF2-40B4-BE49-F238E27FC236}">
                  <a16:creationId xmlns:a16="http://schemas.microsoft.com/office/drawing/2014/main" id="{617F2CF0-19E2-4B35-9564-20140215EDA3}"/>
                </a:ext>
              </a:extLst>
            </p:cNvPr>
            <p:cNvSpPr/>
            <p:nvPr/>
          </p:nvSpPr>
          <p:spPr>
            <a:xfrm>
              <a:off x="278724" y="1917300"/>
              <a:ext cx="8326501" cy="35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8" name="Google Shape;250;p24">
              <a:extLst>
                <a:ext uri="{FF2B5EF4-FFF2-40B4-BE49-F238E27FC236}">
                  <a16:creationId xmlns:a16="http://schemas.microsoft.com/office/drawing/2014/main" id="{0D464055-2AAC-4C62-A673-107FA944FC3A}"/>
                </a:ext>
              </a:extLst>
            </p:cNvPr>
            <p:cNvPicPr preferRelativeResize="0"/>
            <p:nvPr/>
          </p:nvPicPr>
          <p:blipFill>
            <a:blip r:embed="rId3">
              <a:alphaModFix/>
            </a:blip>
            <a:stretch>
              <a:fillRect/>
            </a:stretch>
          </p:blipFill>
          <p:spPr>
            <a:xfrm>
              <a:off x="489556" y="2414944"/>
              <a:ext cx="1285546" cy="1047387"/>
            </a:xfrm>
            <a:prstGeom prst="rect">
              <a:avLst/>
            </a:prstGeom>
            <a:noFill/>
            <a:ln>
              <a:noFill/>
            </a:ln>
          </p:spPr>
        </p:pic>
        <p:pic>
          <p:nvPicPr>
            <p:cNvPr id="39" name="Google Shape;251;p24">
              <a:extLst>
                <a:ext uri="{FF2B5EF4-FFF2-40B4-BE49-F238E27FC236}">
                  <a16:creationId xmlns:a16="http://schemas.microsoft.com/office/drawing/2014/main" id="{CC3203EC-E2FC-4EDE-8B5B-F0750C567D0D}"/>
                </a:ext>
              </a:extLst>
            </p:cNvPr>
            <p:cNvPicPr preferRelativeResize="0"/>
            <p:nvPr/>
          </p:nvPicPr>
          <p:blipFill>
            <a:blip r:embed="rId4">
              <a:alphaModFix/>
            </a:blip>
            <a:stretch>
              <a:fillRect/>
            </a:stretch>
          </p:blipFill>
          <p:spPr>
            <a:xfrm>
              <a:off x="7152692" y="2414944"/>
              <a:ext cx="792875" cy="1118078"/>
            </a:xfrm>
            <a:prstGeom prst="rect">
              <a:avLst/>
            </a:prstGeom>
            <a:noFill/>
            <a:ln>
              <a:noFill/>
            </a:ln>
          </p:spPr>
        </p:pic>
        <p:pic>
          <p:nvPicPr>
            <p:cNvPr id="40" name="Google Shape;252;p24">
              <a:extLst>
                <a:ext uri="{FF2B5EF4-FFF2-40B4-BE49-F238E27FC236}">
                  <a16:creationId xmlns:a16="http://schemas.microsoft.com/office/drawing/2014/main" id="{422953D9-7178-48B4-B77C-F6295B9E9B05}"/>
                </a:ext>
              </a:extLst>
            </p:cNvPr>
            <p:cNvPicPr preferRelativeResize="0"/>
            <p:nvPr/>
          </p:nvPicPr>
          <p:blipFill>
            <a:blip r:embed="rId5">
              <a:alphaModFix/>
            </a:blip>
            <a:stretch>
              <a:fillRect/>
            </a:stretch>
          </p:blipFill>
          <p:spPr>
            <a:xfrm>
              <a:off x="4431348" y="2414944"/>
              <a:ext cx="1425971" cy="781318"/>
            </a:xfrm>
            <a:prstGeom prst="rect">
              <a:avLst/>
            </a:prstGeom>
            <a:noFill/>
            <a:ln>
              <a:noFill/>
            </a:ln>
          </p:spPr>
        </p:pic>
        <p:pic>
          <p:nvPicPr>
            <p:cNvPr id="41" name="Google Shape;253;p24">
              <a:extLst>
                <a:ext uri="{FF2B5EF4-FFF2-40B4-BE49-F238E27FC236}">
                  <a16:creationId xmlns:a16="http://schemas.microsoft.com/office/drawing/2014/main" id="{3B7C6EBE-5947-48DD-9D6D-2B8F2A3E97D2}"/>
                </a:ext>
              </a:extLst>
            </p:cNvPr>
            <p:cNvPicPr preferRelativeResize="0"/>
            <p:nvPr/>
          </p:nvPicPr>
          <p:blipFill>
            <a:blip r:embed="rId6">
              <a:alphaModFix/>
            </a:blip>
            <a:stretch>
              <a:fillRect/>
            </a:stretch>
          </p:blipFill>
          <p:spPr>
            <a:xfrm>
              <a:off x="1997346" y="2414944"/>
              <a:ext cx="1437409" cy="675409"/>
            </a:xfrm>
            <a:prstGeom prst="rect">
              <a:avLst/>
            </a:prstGeom>
            <a:noFill/>
            <a:ln>
              <a:noFill/>
            </a:ln>
          </p:spPr>
        </p:pic>
        <p:pic>
          <p:nvPicPr>
            <p:cNvPr id="42" name="Google Shape;254;p24">
              <a:extLst>
                <a:ext uri="{FF2B5EF4-FFF2-40B4-BE49-F238E27FC236}">
                  <a16:creationId xmlns:a16="http://schemas.microsoft.com/office/drawing/2014/main" id="{03C5209F-9158-4AB8-B382-320A1D4E027C}"/>
                </a:ext>
              </a:extLst>
            </p:cNvPr>
            <p:cNvPicPr preferRelativeResize="0"/>
            <p:nvPr/>
          </p:nvPicPr>
          <p:blipFill>
            <a:blip r:embed="rId7">
              <a:alphaModFix/>
            </a:blip>
            <a:stretch>
              <a:fillRect/>
            </a:stretch>
          </p:blipFill>
          <p:spPr>
            <a:xfrm>
              <a:off x="507268" y="3641699"/>
              <a:ext cx="1250109" cy="781318"/>
            </a:xfrm>
            <a:prstGeom prst="rect">
              <a:avLst/>
            </a:prstGeom>
            <a:noFill/>
            <a:ln>
              <a:noFill/>
            </a:ln>
          </p:spPr>
        </p:pic>
        <p:pic>
          <p:nvPicPr>
            <p:cNvPr id="43" name="Google Shape;255;p24">
              <a:extLst>
                <a:ext uri="{FF2B5EF4-FFF2-40B4-BE49-F238E27FC236}">
                  <a16:creationId xmlns:a16="http://schemas.microsoft.com/office/drawing/2014/main" id="{97EBFCEA-E44B-4B0A-AED9-C0FB82E8EB50}"/>
                </a:ext>
              </a:extLst>
            </p:cNvPr>
            <p:cNvPicPr preferRelativeResize="0"/>
            <p:nvPr/>
          </p:nvPicPr>
          <p:blipFill>
            <a:blip r:embed="rId8">
              <a:alphaModFix/>
            </a:blip>
            <a:stretch>
              <a:fillRect/>
            </a:stretch>
          </p:blipFill>
          <p:spPr>
            <a:xfrm>
              <a:off x="1997348" y="3655752"/>
              <a:ext cx="1437409" cy="767265"/>
            </a:xfrm>
            <a:prstGeom prst="rect">
              <a:avLst/>
            </a:prstGeom>
            <a:noFill/>
            <a:ln>
              <a:noFill/>
            </a:ln>
          </p:spPr>
        </p:pic>
        <p:pic>
          <p:nvPicPr>
            <p:cNvPr id="44" name="Google Shape;256;p24">
              <a:extLst>
                <a:ext uri="{FF2B5EF4-FFF2-40B4-BE49-F238E27FC236}">
                  <a16:creationId xmlns:a16="http://schemas.microsoft.com/office/drawing/2014/main" id="{34F18D6A-4270-4ECF-B3A5-3B6502B1A631}"/>
                </a:ext>
              </a:extLst>
            </p:cNvPr>
            <p:cNvPicPr preferRelativeResize="0"/>
            <p:nvPr/>
          </p:nvPicPr>
          <p:blipFill>
            <a:blip r:embed="rId9">
              <a:alphaModFix/>
            </a:blip>
            <a:stretch>
              <a:fillRect/>
            </a:stretch>
          </p:blipFill>
          <p:spPr>
            <a:xfrm>
              <a:off x="4490966" y="3698989"/>
              <a:ext cx="1306736" cy="724029"/>
            </a:xfrm>
            <a:prstGeom prst="rect">
              <a:avLst/>
            </a:prstGeom>
            <a:noFill/>
            <a:ln>
              <a:noFill/>
            </a:ln>
          </p:spPr>
        </p:pic>
        <p:cxnSp>
          <p:nvCxnSpPr>
            <p:cNvPr id="45" name="Google Shape;257;p24">
              <a:extLst>
                <a:ext uri="{FF2B5EF4-FFF2-40B4-BE49-F238E27FC236}">
                  <a16:creationId xmlns:a16="http://schemas.microsoft.com/office/drawing/2014/main" id="{83F9435C-A3C0-40FA-B60F-ACCAAF61D793}"/>
                </a:ext>
              </a:extLst>
            </p:cNvPr>
            <p:cNvCxnSpPr/>
            <p:nvPr/>
          </p:nvCxnSpPr>
          <p:spPr>
            <a:xfrm>
              <a:off x="3933697" y="2270125"/>
              <a:ext cx="0" cy="2418600"/>
            </a:xfrm>
            <a:prstGeom prst="straightConnector1">
              <a:avLst/>
            </a:prstGeom>
            <a:noFill/>
            <a:ln w="28575" cap="flat" cmpd="sng">
              <a:solidFill>
                <a:srgbClr val="000000"/>
              </a:solidFill>
              <a:prstDash val="solid"/>
              <a:round/>
              <a:headEnd type="none" w="med" len="med"/>
              <a:tailEnd type="none" w="med" len="med"/>
            </a:ln>
          </p:spPr>
        </p:cxnSp>
        <p:cxnSp>
          <p:nvCxnSpPr>
            <p:cNvPr id="46" name="Google Shape;258;p24">
              <a:extLst>
                <a:ext uri="{FF2B5EF4-FFF2-40B4-BE49-F238E27FC236}">
                  <a16:creationId xmlns:a16="http://schemas.microsoft.com/office/drawing/2014/main" id="{E7850E3D-3AF9-406D-9447-963E7FEC0352}"/>
                </a:ext>
              </a:extLst>
            </p:cNvPr>
            <p:cNvCxnSpPr/>
            <p:nvPr/>
          </p:nvCxnSpPr>
          <p:spPr>
            <a:xfrm>
              <a:off x="6357400" y="2259850"/>
              <a:ext cx="0" cy="2418600"/>
            </a:xfrm>
            <a:prstGeom prst="straightConnector1">
              <a:avLst/>
            </a:prstGeom>
            <a:noFill/>
            <a:ln w="28575" cap="flat" cmpd="sng">
              <a:solidFill>
                <a:srgbClr val="000000"/>
              </a:solidFill>
              <a:prstDash val="solid"/>
              <a:round/>
              <a:headEnd type="none" w="med" len="med"/>
              <a:tailEnd type="none" w="med" len="med"/>
            </a:ln>
          </p:spPr>
        </p:cxnSp>
        <p:pic>
          <p:nvPicPr>
            <p:cNvPr id="47" name="Google Shape;259;p24">
              <a:extLst>
                <a:ext uri="{FF2B5EF4-FFF2-40B4-BE49-F238E27FC236}">
                  <a16:creationId xmlns:a16="http://schemas.microsoft.com/office/drawing/2014/main" id="{DC9024D6-F328-41A5-9643-1A10B5804F4F}"/>
                </a:ext>
              </a:extLst>
            </p:cNvPr>
            <p:cNvPicPr preferRelativeResize="0"/>
            <p:nvPr/>
          </p:nvPicPr>
          <p:blipFill>
            <a:blip r:embed="rId10">
              <a:alphaModFix/>
            </a:blip>
            <a:stretch>
              <a:fillRect/>
            </a:stretch>
          </p:blipFill>
          <p:spPr>
            <a:xfrm>
              <a:off x="6805085" y="3764815"/>
              <a:ext cx="1488089" cy="658203"/>
            </a:xfrm>
            <a:prstGeom prst="rect">
              <a:avLst/>
            </a:prstGeom>
            <a:noFill/>
            <a:ln>
              <a:noFill/>
            </a:ln>
          </p:spPr>
        </p:pic>
        <p:sp>
          <p:nvSpPr>
            <p:cNvPr id="48" name="Google Shape;260;p24">
              <a:extLst>
                <a:ext uri="{FF2B5EF4-FFF2-40B4-BE49-F238E27FC236}">
                  <a16:creationId xmlns:a16="http://schemas.microsoft.com/office/drawing/2014/main" id="{5BBF8CF5-E07F-4465-B4A6-35C8B2D5CD1E}"/>
                </a:ext>
              </a:extLst>
            </p:cNvPr>
            <p:cNvSpPr txBox="1"/>
            <p:nvPr/>
          </p:nvSpPr>
          <p:spPr>
            <a:xfrm>
              <a:off x="1383825" y="1843079"/>
              <a:ext cx="15216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u="sng" dirty="0"/>
                <a:t>Mass Market</a:t>
              </a:r>
              <a:endParaRPr b="1" u="sng" dirty="0"/>
            </a:p>
          </p:txBody>
        </p:sp>
        <p:sp>
          <p:nvSpPr>
            <p:cNvPr id="49" name="Google Shape;261;p24">
              <a:extLst>
                <a:ext uri="{FF2B5EF4-FFF2-40B4-BE49-F238E27FC236}">
                  <a16:creationId xmlns:a16="http://schemas.microsoft.com/office/drawing/2014/main" id="{35D14C9F-DC4F-4571-906F-558E9AEF55A6}"/>
                </a:ext>
              </a:extLst>
            </p:cNvPr>
            <p:cNvSpPr txBox="1"/>
            <p:nvPr/>
          </p:nvSpPr>
          <p:spPr>
            <a:xfrm>
              <a:off x="4437233" y="1838525"/>
              <a:ext cx="14142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u="sng" dirty="0"/>
                <a:t>Niche Beauty</a:t>
              </a:r>
              <a:endParaRPr b="1" u="sng" dirty="0"/>
            </a:p>
          </p:txBody>
        </p:sp>
        <p:sp>
          <p:nvSpPr>
            <p:cNvPr id="50" name="Google Shape;262;p24">
              <a:extLst>
                <a:ext uri="{FF2B5EF4-FFF2-40B4-BE49-F238E27FC236}">
                  <a16:creationId xmlns:a16="http://schemas.microsoft.com/office/drawing/2014/main" id="{1AAEF41F-8E22-4C39-96C7-E402F38470D0}"/>
                </a:ext>
              </a:extLst>
            </p:cNvPr>
            <p:cNvSpPr txBox="1"/>
            <p:nvPr/>
          </p:nvSpPr>
          <p:spPr>
            <a:xfrm>
              <a:off x="6788335" y="1838525"/>
              <a:ext cx="1521591"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u="sng" dirty="0"/>
                <a:t>Niche Organic</a:t>
              </a:r>
              <a:endParaRPr b="1" u="sng" dirty="0"/>
            </a:p>
          </p:txBody>
        </p:sp>
      </p:grpSp>
      <p:grpSp>
        <p:nvGrpSpPr>
          <p:cNvPr id="51" name="Group 50">
            <a:extLst>
              <a:ext uri="{FF2B5EF4-FFF2-40B4-BE49-F238E27FC236}">
                <a16:creationId xmlns:a16="http://schemas.microsoft.com/office/drawing/2014/main" id="{31E78E24-4914-47FC-9BE9-B9D1052D6F27}"/>
              </a:ext>
            </a:extLst>
          </p:cNvPr>
          <p:cNvGrpSpPr/>
          <p:nvPr/>
        </p:nvGrpSpPr>
        <p:grpSpPr>
          <a:xfrm>
            <a:off x="8194158" y="0"/>
            <a:ext cx="949842" cy="465079"/>
            <a:chOff x="8194158" y="0"/>
            <a:chExt cx="949842" cy="465079"/>
          </a:xfrm>
        </p:grpSpPr>
        <p:sp>
          <p:nvSpPr>
            <p:cNvPr id="52" name="Rectangle 51">
              <a:extLst>
                <a:ext uri="{FF2B5EF4-FFF2-40B4-BE49-F238E27FC236}">
                  <a16:creationId xmlns:a16="http://schemas.microsoft.com/office/drawing/2014/main" id="{DA8F917F-D973-460A-A64A-D5A5BAB13EB0}"/>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4" descr="Image result for banana boat logo">
              <a:extLst>
                <a:ext uri="{FF2B5EF4-FFF2-40B4-BE49-F238E27FC236}">
                  <a16:creationId xmlns:a16="http://schemas.microsoft.com/office/drawing/2014/main" id="{69642298-EDF6-4035-923E-703CB3A6A19B}"/>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57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Company Analysis </a:t>
            </a:r>
            <a:endParaRPr dirty="0"/>
          </a:p>
        </p:txBody>
      </p:sp>
      <p:pic>
        <p:nvPicPr>
          <p:cNvPr id="20" name="Google Shape;268;p25">
            <a:extLst>
              <a:ext uri="{FF2B5EF4-FFF2-40B4-BE49-F238E27FC236}">
                <a16:creationId xmlns:a16="http://schemas.microsoft.com/office/drawing/2014/main" id="{932DCB6A-BEA9-402F-958E-CC1A4D308855}"/>
              </a:ext>
            </a:extLst>
          </p:cNvPr>
          <p:cNvPicPr preferRelativeResize="0"/>
          <p:nvPr/>
        </p:nvPicPr>
        <p:blipFill>
          <a:blip r:embed="rId3">
            <a:alphaModFix amt="52999"/>
          </a:blip>
          <a:stretch>
            <a:fillRect/>
          </a:stretch>
        </p:blipFill>
        <p:spPr>
          <a:xfrm>
            <a:off x="5071322" y="1242503"/>
            <a:ext cx="3349386" cy="3257614"/>
          </a:xfrm>
          <a:prstGeom prst="rect">
            <a:avLst/>
          </a:prstGeom>
          <a:noFill/>
          <a:ln>
            <a:noFill/>
          </a:ln>
        </p:spPr>
      </p:pic>
      <p:graphicFrame>
        <p:nvGraphicFramePr>
          <p:cNvPr id="21" name="Google Shape;270;p25">
            <a:extLst>
              <a:ext uri="{FF2B5EF4-FFF2-40B4-BE49-F238E27FC236}">
                <a16:creationId xmlns:a16="http://schemas.microsoft.com/office/drawing/2014/main" id="{AC1A2DAB-F14E-4C7F-A00F-6532A4568555}"/>
              </a:ext>
            </a:extLst>
          </p:cNvPr>
          <p:cNvGraphicFramePr/>
          <p:nvPr>
            <p:extLst>
              <p:ext uri="{D42A27DB-BD31-4B8C-83A1-F6EECF244321}">
                <p14:modId xmlns:p14="http://schemas.microsoft.com/office/powerpoint/2010/main" val="2863441821"/>
              </p:ext>
            </p:extLst>
          </p:nvPr>
        </p:nvGraphicFramePr>
        <p:xfrm>
          <a:off x="445652" y="1552722"/>
          <a:ext cx="4348893" cy="2935140"/>
        </p:xfrm>
        <a:graphic>
          <a:graphicData uri="http://schemas.openxmlformats.org/drawingml/2006/table">
            <a:tbl>
              <a:tblPr>
                <a:noFill/>
                <a:tableStyleId>{B089EA18-887B-4646-B13D-568EBC559131}</a:tableStyleId>
              </a:tblPr>
              <a:tblGrid>
                <a:gridCol w="1828893">
                  <a:extLst>
                    <a:ext uri="{9D8B030D-6E8A-4147-A177-3AD203B41FA5}">
                      <a16:colId xmlns:a16="http://schemas.microsoft.com/office/drawing/2014/main" val="20000"/>
                    </a:ext>
                  </a:extLst>
                </a:gridCol>
                <a:gridCol w="2520000">
                  <a:extLst>
                    <a:ext uri="{9D8B030D-6E8A-4147-A177-3AD203B41FA5}">
                      <a16:colId xmlns:a16="http://schemas.microsoft.com/office/drawing/2014/main" val="20001"/>
                    </a:ext>
                  </a:extLst>
                </a:gridCol>
              </a:tblGrid>
              <a:tr h="463625">
                <a:tc>
                  <a:txBody>
                    <a:bodyPr/>
                    <a:lstStyle/>
                    <a:p>
                      <a:pPr marL="0" marR="101600" lvl="0" indent="0" algn="l" rtl="0">
                        <a:lnSpc>
                          <a:spcPct val="115000"/>
                        </a:lnSpc>
                        <a:spcBef>
                          <a:spcPts val="0"/>
                        </a:spcBef>
                        <a:spcAft>
                          <a:spcPts val="0"/>
                        </a:spcAft>
                        <a:buNone/>
                      </a:pPr>
                      <a:r>
                        <a:rPr lang="en-GB" sz="1200" b="1" i="0" u="none" strike="noStrike" cap="none" dirty="0">
                          <a:solidFill>
                            <a:schemeClr val="tx1"/>
                          </a:solidFill>
                          <a:latin typeface="Raleway"/>
                          <a:ea typeface="Calibri"/>
                          <a:cs typeface="Calibri"/>
                          <a:sym typeface="Calibri"/>
                        </a:rPr>
                        <a:t>Banana Boat brand spend per basket​</a:t>
                      </a:r>
                      <a:endParaRPr sz="1200" b="1" i="0" u="none" strike="noStrike" cap="none" dirty="0">
                        <a:solidFill>
                          <a:schemeClr val="tx1"/>
                        </a:solidFill>
                        <a:latin typeface="Raleway"/>
                        <a:ea typeface="Calibri"/>
                        <a:cs typeface="Calibri"/>
                        <a:sym typeface="Calibri"/>
                      </a:endParaRPr>
                    </a:p>
                  </a:txBody>
                  <a:tcPr marL="91425" marR="91425" marT="91425" marB="91425">
                    <a:lnL w="9425" cap="flat" cmpd="sng">
                      <a:solidFill>
                        <a:srgbClr val="808080">
                          <a:alpha val="0"/>
                        </a:srgbClr>
                      </a:solidFill>
                      <a:prstDash val="solid"/>
                      <a:round/>
                      <a:headEnd type="none" w="sm" len="sm"/>
                      <a:tailEnd type="none" w="sm" len="sm"/>
                    </a:lnL>
                    <a:lnR w="9425" cap="flat" cmpd="sng">
                      <a:solidFill>
                        <a:srgbClr val="808080">
                          <a:alpha val="0"/>
                        </a:srgbClr>
                      </a:solidFill>
                      <a:prstDash val="solid"/>
                      <a:round/>
                      <a:headEnd type="none" w="sm" len="sm"/>
                      <a:tailEnd type="none" w="sm" len="sm"/>
                    </a:lnR>
                    <a:lnT w="9425" cap="flat" cmpd="sng">
                      <a:solidFill>
                        <a:srgbClr val="808080">
                          <a:alpha val="0"/>
                        </a:srgbClr>
                      </a:solidFill>
                      <a:prstDash val="solid"/>
                      <a:round/>
                      <a:headEnd type="none" w="sm" len="sm"/>
                      <a:tailEnd type="none" w="sm" len="sm"/>
                    </a:lnT>
                    <a:lnB w="9425" cap="flat" cmpd="sng">
                      <a:solidFill>
                        <a:srgbClr val="808080">
                          <a:alpha val="0"/>
                        </a:srgbClr>
                      </a:solidFill>
                      <a:prstDash val="solid"/>
                      <a:round/>
                      <a:headEnd type="none" w="sm" len="sm"/>
                      <a:tailEnd type="none" w="sm" len="sm"/>
                    </a:lnB>
                  </a:tcPr>
                </a:tc>
                <a:tc>
                  <a:txBody>
                    <a:bodyPr/>
                    <a:lstStyle/>
                    <a:p>
                      <a:pPr marL="101600" marR="101600" lvl="0" indent="0" algn="l" rtl="0">
                        <a:lnSpc>
                          <a:spcPct val="115000"/>
                        </a:lnSpc>
                        <a:spcBef>
                          <a:spcPts val="0"/>
                        </a:spcBef>
                        <a:spcAft>
                          <a:spcPts val="0"/>
                        </a:spcAft>
                        <a:buNone/>
                      </a:pPr>
                      <a:r>
                        <a:rPr lang="en-GB" sz="1200" b="0" dirty="0">
                          <a:latin typeface="Raleway" panose="020B0604020202020204" charset="0"/>
                          <a:ea typeface="Calibri"/>
                          <a:cs typeface="Calibri"/>
                          <a:sym typeface="Calibri"/>
                        </a:rPr>
                        <a:t>$7.49​</a:t>
                      </a:r>
                      <a:endParaRPr sz="1200" b="0" dirty="0">
                        <a:latin typeface="Raleway" panose="020B0604020202020204" charset="0"/>
                        <a:ea typeface="Calibri"/>
                        <a:cs typeface="Calibri"/>
                        <a:sym typeface="Calibri"/>
                      </a:endParaRPr>
                    </a:p>
                  </a:txBody>
                  <a:tcPr marL="91425" marR="91425" marT="91425" marB="91425">
                    <a:lnL w="9425" cap="flat" cmpd="sng">
                      <a:solidFill>
                        <a:srgbClr val="808080">
                          <a:alpha val="0"/>
                        </a:srgbClr>
                      </a:solidFill>
                      <a:prstDash val="solid"/>
                      <a:round/>
                      <a:headEnd type="none" w="sm" len="sm"/>
                      <a:tailEnd type="none" w="sm" len="sm"/>
                    </a:lnL>
                    <a:lnR w="9425" cap="flat" cmpd="sng">
                      <a:solidFill>
                        <a:srgbClr val="808080">
                          <a:alpha val="0"/>
                        </a:srgbClr>
                      </a:solidFill>
                      <a:prstDash val="solid"/>
                      <a:round/>
                      <a:headEnd type="none" w="sm" len="sm"/>
                      <a:tailEnd type="none" w="sm" len="sm"/>
                    </a:lnR>
                    <a:lnT w="9425" cap="flat" cmpd="sng">
                      <a:solidFill>
                        <a:srgbClr val="808080">
                          <a:alpha val="0"/>
                        </a:srgbClr>
                      </a:solidFill>
                      <a:prstDash val="solid"/>
                      <a:round/>
                      <a:headEnd type="none" w="sm" len="sm"/>
                      <a:tailEnd type="none" w="sm" len="sm"/>
                    </a:lnT>
                    <a:lnB w="9425" cap="flat" cmpd="sng">
                      <a:solidFill>
                        <a:srgbClr val="808080">
                          <a:alpha val="0"/>
                        </a:srgbClr>
                      </a:solidFill>
                      <a:prstDash val="solid"/>
                      <a:round/>
                      <a:headEnd type="none" w="sm" len="sm"/>
                      <a:tailEnd type="none" w="sm" len="sm"/>
                    </a:lnB>
                  </a:tcPr>
                </a:tc>
                <a:extLst>
                  <a:ext uri="{0D108BD9-81ED-4DB2-BD59-A6C34878D82A}">
                    <a16:rowId xmlns:a16="http://schemas.microsoft.com/office/drawing/2014/main" val="10000"/>
                  </a:ext>
                </a:extLst>
              </a:tr>
              <a:tr h="463625">
                <a:tc>
                  <a:txBody>
                    <a:bodyPr/>
                    <a:lstStyle/>
                    <a:p>
                      <a:pPr marL="0" marR="101600" lvl="0" indent="0" algn="l" rtl="0">
                        <a:lnSpc>
                          <a:spcPct val="115000"/>
                        </a:lnSpc>
                        <a:spcBef>
                          <a:spcPts val="0"/>
                        </a:spcBef>
                        <a:spcAft>
                          <a:spcPts val="0"/>
                        </a:spcAft>
                        <a:buNone/>
                      </a:pPr>
                      <a:r>
                        <a:rPr lang="en-GB" sz="1200" b="1" i="0" u="none" strike="noStrike" cap="none" dirty="0">
                          <a:solidFill>
                            <a:schemeClr val="tx1"/>
                          </a:solidFill>
                          <a:latin typeface="Raleway"/>
                          <a:ea typeface="Calibri"/>
                          <a:cs typeface="Calibri"/>
                          <a:sym typeface="Calibri"/>
                        </a:rPr>
                        <a:t>Median share of basket spend​</a:t>
                      </a:r>
                      <a:endParaRPr sz="1200" b="1" i="0" u="none" strike="noStrike" cap="none" dirty="0">
                        <a:solidFill>
                          <a:schemeClr val="tx1"/>
                        </a:solidFill>
                        <a:latin typeface="Raleway"/>
                        <a:ea typeface="Calibri"/>
                        <a:cs typeface="Calibri"/>
                        <a:sym typeface="Calibri"/>
                      </a:endParaRPr>
                    </a:p>
                  </a:txBody>
                  <a:tcPr marL="91425" marR="91425" marT="91425" marB="91425">
                    <a:lnL w="9425" cap="flat" cmpd="sng">
                      <a:solidFill>
                        <a:srgbClr val="808080">
                          <a:alpha val="0"/>
                        </a:srgbClr>
                      </a:solidFill>
                      <a:prstDash val="solid"/>
                      <a:round/>
                      <a:headEnd type="none" w="sm" len="sm"/>
                      <a:tailEnd type="none" w="sm" len="sm"/>
                    </a:lnL>
                    <a:lnR w="9425" cap="flat" cmpd="sng">
                      <a:solidFill>
                        <a:srgbClr val="808080">
                          <a:alpha val="0"/>
                        </a:srgbClr>
                      </a:solidFill>
                      <a:prstDash val="solid"/>
                      <a:round/>
                      <a:headEnd type="none" w="sm" len="sm"/>
                      <a:tailEnd type="none" w="sm" len="sm"/>
                    </a:lnR>
                    <a:lnT w="9425" cap="flat" cmpd="sng">
                      <a:solidFill>
                        <a:srgbClr val="808080">
                          <a:alpha val="0"/>
                        </a:srgbClr>
                      </a:solidFill>
                      <a:prstDash val="solid"/>
                      <a:round/>
                      <a:headEnd type="none" w="sm" len="sm"/>
                      <a:tailEnd type="none" w="sm" len="sm"/>
                    </a:lnT>
                    <a:lnB w="9425" cap="flat" cmpd="sng">
                      <a:solidFill>
                        <a:srgbClr val="808080">
                          <a:alpha val="0"/>
                        </a:srgbClr>
                      </a:solidFill>
                      <a:prstDash val="solid"/>
                      <a:round/>
                      <a:headEnd type="none" w="sm" len="sm"/>
                      <a:tailEnd type="none" w="sm" len="sm"/>
                    </a:lnB>
                  </a:tcPr>
                </a:tc>
                <a:tc>
                  <a:txBody>
                    <a:bodyPr/>
                    <a:lstStyle/>
                    <a:p>
                      <a:pPr marL="101600" marR="101600" lvl="0" indent="0" algn="l" rtl="0">
                        <a:lnSpc>
                          <a:spcPct val="115000"/>
                        </a:lnSpc>
                        <a:spcBef>
                          <a:spcPts val="0"/>
                        </a:spcBef>
                        <a:spcAft>
                          <a:spcPts val="0"/>
                        </a:spcAft>
                        <a:buNone/>
                      </a:pPr>
                      <a:r>
                        <a:rPr lang="en-GB" sz="1200" b="0" dirty="0">
                          <a:latin typeface="Raleway" panose="020B0604020202020204" charset="0"/>
                          <a:ea typeface="Calibri"/>
                          <a:cs typeface="Calibri"/>
                          <a:sym typeface="Calibri"/>
                        </a:rPr>
                        <a:t>14.7%​</a:t>
                      </a:r>
                      <a:endParaRPr sz="1200" b="0" dirty="0">
                        <a:latin typeface="Raleway" panose="020B0604020202020204" charset="0"/>
                        <a:ea typeface="Calibri"/>
                        <a:cs typeface="Calibri"/>
                        <a:sym typeface="Calibri"/>
                      </a:endParaRPr>
                    </a:p>
                  </a:txBody>
                  <a:tcPr marL="91425" marR="91425" marT="91425" marB="91425">
                    <a:lnL w="9425" cap="flat" cmpd="sng">
                      <a:solidFill>
                        <a:srgbClr val="808080">
                          <a:alpha val="0"/>
                        </a:srgbClr>
                      </a:solidFill>
                      <a:prstDash val="solid"/>
                      <a:round/>
                      <a:headEnd type="none" w="sm" len="sm"/>
                      <a:tailEnd type="none" w="sm" len="sm"/>
                    </a:lnL>
                    <a:lnR w="9425" cap="flat" cmpd="sng">
                      <a:solidFill>
                        <a:srgbClr val="808080">
                          <a:alpha val="0"/>
                        </a:srgbClr>
                      </a:solidFill>
                      <a:prstDash val="solid"/>
                      <a:round/>
                      <a:headEnd type="none" w="sm" len="sm"/>
                      <a:tailEnd type="none" w="sm" len="sm"/>
                    </a:lnR>
                    <a:lnT w="9425" cap="flat" cmpd="sng">
                      <a:solidFill>
                        <a:srgbClr val="808080">
                          <a:alpha val="0"/>
                        </a:srgbClr>
                      </a:solidFill>
                      <a:prstDash val="solid"/>
                      <a:round/>
                      <a:headEnd type="none" w="sm" len="sm"/>
                      <a:tailEnd type="none" w="sm" len="sm"/>
                    </a:lnT>
                    <a:lnB w="9425" cap="flat" cmpd="sng">
                      <a:solidFill>
                        <a:srgbClr val="808080">
                          <a:alpha val="0"/>
                        </a:srgbClr>
                      </a:solidFill>
                      <a:prstDash val="solid"/>
                      <a:round/>
                      <a:headEnd type="none" w="sm" len="sm"/>
                      <a:tailEnd type="none" w="sm" len="sm"/>
                    </a:lnB>
                  </a:tcPr>
                </a:tc>
                <a:extLst>
                  <a:ext uri="{0D108BD9-81ED-4DB2-BD59-A6C34878D82A}">
                    <a16:rowId xmlns:a16="http://schemas.microsoft.com/office/drawing/2014/main" val="10001"/>
                  </a:ext>
                </a:extLst>
              </a:tr>
              <a:tr h="346125">
                <a:tc>
                  <a:txBody>
                    <a:bodyPr/>
                    <a:lstStyle/>
                    <a:p>
                      <a:pPr marL="0" marR="101600" lvl="0" indent="0" algn="l" rtl="0">
                        <a:lnSpc>
                          <a:spcPct val="115000"/>
                        </a:lnSpc>
                        <a:spcBef>
                          <a:spcPts val="0"/>
                        </a:spcBef>
                        <a:spcAft>
                          <a:spcPts val="0"/>
                        </a:spcAft>
                        <a:buNone/>
                      </a:pPr>
                      <a:r>
                        <a:rPr lang="en-GB" sz="1200" b="1" i="0" u="none" strike="noStrike" cap="none" dirty="0">
                          <a:solidFill>
                            <a:schemeClr val="tx1"/>
                          </a:solidFill>
                          <a:latin typeface="Raleway"/>
                          <a:ea typeface="Calibri"/>
                          <a:cs typeface="Calibri"/>
                          <a:sym typeface="Calibri"/>
                        </a:rPr>
                        <a:t>Demographic​</a:t>
                      </a:r>
                      <a:endParaRPr sz="1200" b="1" i="0" u="none" strike="noStrike" cap="none" dirty="0">
                        <a:solidFill>
                          <a:schemeClr val="tx1"/>
                        </a:solidFill>
                        <a:latin typeface="Raleway"/>
                        <a:ea typeface="Calibri"/>
                        <a:cs typeface="Calibri"/>
                        <a:sym typeface="Calibri"/>
                      </a:endParaRPr>
                    </a:p>
                  </a:txBody>
                  <a:tcPr marL="91425" marR="91425" marT="91425" marB="91425">
                    <a:lnL w="9425" cap="flat" cmpd="sng">
                      <a:solidFill>
                        <a:srgbClr val="808080">
                          <a:alpha val="0"/>
                        </a:srgbClr>
                      </a:solidFill>
                      <a:prstDash val="solid"/>
                      <a:round/>
                      <a:headEnd type="none" w="sm" len="sm"/>
                      <a:tailEnd type="none" w="sm" len="sm"/>
                    </a:lnL>
                    <a:lnR w="9425" cap="flat" cmpd="sng">
                      <a:solidFill>
                        <a:srgbClr val="808080">
                          <a:alpha val="0"/>
                        </a:srgbClr>
                      </a:solidFill>
                      <a:prstDash val="solid"/>
                      <a:round/>
                      <a:headEnd type="none" w="sm" len="sm"/>
                      <a:tailEnd type="none" w="sm" len="sm"/>
                    </a:lnR>
                    <a:lnT w="9425" cap="flat" cmpd="sng">
                      <a:solidFill>
                        <a:srgbClr val="808080">
                          <a:alpha val="0"/>
                        </a:srgbClr>
                      </a:solidFill>
                      <a:prstDash val="solid"/>
                      <a:round/>
                      <a:headEnd type="none" w="sm" len="sm"/>
                      <a:tailEnd type="none" w="sm" len="sm"/>
                    </a:lnT>
                    <a:lnB w="9425" cap="flat" cmpd="sng">
                      <a:solidFill>
                        <a:srgbClr val="808080">
                          <a:alpha val="0"/>
                        </a:srgbClr>
                      </a:solidFill>
                      <a:prstDash val="solid"/>
                      <a:round/>
                      <a:headEnd type="none" w="sm" len="sm"/>
                      <a:tailEnd type="none" w="sm" len="sm"/>
                    </a:lnB>
                  </a:tcPr>
                </a:tc>
                <a:tc>
                  <a:txBody>
                    <a:bodyPr/>
                    <a:lstStyle/>
                    <a:p>
                      <a:pPr marL="101600" marR="101600" lvl="0" indent="0" algn="l" rtl="0">
                        <a:lnSpc>
                          <a:spcPct val="115000"/>
                        </a:lnSpc>
                        <a:spcBef>
                          <a:spcPts val="0"/>
                        </a:spcBef>
                        <a:spcAft>
                          <a:spcPts val="0"/>
                        </a:spcAft>
                        <a:buNone/>
                      </a:pPr>
                      <a:r>
                        <a:rPr lang="en-GB" sz="1200" b="0" dirty="0">
                          <a:latin typeface="Raleway" panose="020B0604020202020204" charset="0"/>
                          <a:ea typeface="Calibri"/>
                          <a:cs typeface="Calibri"/>
                          <a:sym typeface="Calibri"/>
                        </a:rPr>
                        <a:t>Caucasian &amp; Asian women aged 25-44w/advanced degrees and kids.​</a:t>
                      </a:r>
                      <a:endParaRPr sz="1200" b="0" dirty="0">
                        <a:latin typeface="Raleway" panose="020B0604020202020204" charset="0"/>
                        <a:ea typeface="Calibri"/>
                        <a:cs typeface="Calibri"/>
                        <a:sym typeface="Calibri"/>
                      </a:endParaRPr>
                    </a:p>
                  </a:txBody>
                  <a:tcPr marL="91425" marR="91425" marT="91425" marB="91425">
                    <a:lnL w="9425" cap="flat" cmpd="sng">
                      <a:solidFill>
                        <a:srgbClr val="808080">
                          <a:alpha val="0"/>
                        </a:srgbClr>
                      </a:solidFill>
                      <a:prstDash val="solid"/>
                      <a:round/>
                      <a:headEnd type="none" w="sm" len="sm"/>
                      <a:tailEnd type="none" w="sm" len="sm"/>
                    </a:lnL>
                    <a:lnR w="9425" cap="flat" cmpd="sng">
                      <a:solidFill>
                        <a:srgbClr val="808080">
                          <a:alpha val="0"/>
                        </a:srgbClr>
                      </a:solidFill>
                      <a:prstDash val="solid"/>
                      <a:round/>
                      <a:headEnd type="none" w="sm" len="sm"/>
                      <a:tailEnd type="none" w="sm" len="sm"/>
                    </a:lnR>
                    <a:lnT w="9425" cap="flat" cmpd="sng">
                      <a:solidFill>
                        <a:srgbClr val="808080">
                          <a:alpha val="0"/>
                        </a:srgbClr>
                      </a:solidFill>
                      <a:prstDash val="solid"/>
                      <a:round/>
                      <a:headEnd type="none" w="sm" len="sm"/>
                      <a:tailEnd type="none" w="sm" len="sm"/>
                    </a:lnT>
                    <a:lnB w="9425" cap="flat" cmpd="sng">
                      <a:solidFill>
                        <a:srgbClr val="808080">
                          <a:alpha val="0"/>
                        </a:srgbClr>
                      </a:solidFill>
                      <a:prstDash val="solid"/>
                      <a:round/>
                      <a:headEnd type="none" w="sm" len="sm"/>
                      <a:tailEnd type="none" w="sm" len="sm"/>
                    </a:lnB>
                  </a:tcPr>
                </a:tc>
                <a:extLst>
                  <a:ext uri="{0D108BD9-81ED-4DB2-BD59-A6C34878D82A}">
                    <a16:rowId xmlns:a16="http://schemas.microsoft.com/office/drawing/2014/main" val="10002"/>
                  </a:ext>
                </a:extLst>
              </a:tr>
              <a:tr h="267950">
                <a:tc>
                  <a:txBody>
                    <a:bodyPr/>
                    <a:lstStyle/>
                    <a:p>
                      <a:pPr marL="0" marR="101600" lvl="0" indent="0" algn="l" rtl="0">
                        <a:lnSpc>
                          <a:spcPct val="115000"/>
                        </a:lnSpc>
                        <a:spcBef>
                          <a:spcPts val="0"/>
                        </a:spcBef>
                        <a:spcAft>
                          <a:spcPts val="0"/>
                        </a:spcAft>
                        <a:buNone/>
                      </a:pPr>
                      <a:r>
                        <a:rPr lang="en-GB" sz="1200" b="1" i="0" u="none" strike="noStrike" cap="none" dirty="0">
                          <a:solidFill>
                            <a:schemeClr val="tx1"/>
                          </a:solidFill>
                          <a:latin typeface="Raleway"/>
                          <a:ea typeface="Calibri"/>
                          <a:cs typeface="Calibri"/>
                          <a:sym typeface="Calibri"/>
                        </a:rPr>
                        <a:t>Demographic salary ​</a:t>
                      </a:r>
                      <a:endParaRPr sz="1200" b="1" i="0" u="none" strike="noStrike" cap="none" dirty="0">
                        <a:solidFill>
                          <a:schemeClr val="tx1"/>
                        </a:solidFill>
                        <a:latin typeface="Raleway"/>
                        <a:ea typeface="Calibri"/>
                        <a:cs typeface="Calibri"/>
                        <a:sym typeface="Calibri"/>
                      </a:endParaRPr>
                    </a:p>
                  </a:txBody>
                  <a:tcPr marL="91425" marR="91425" marT="91425" marB="91425">
                    <a:lnL w="9425" cap="flat" cmpd="sng">
                      <a:solidFill>
                        <a:srgbClr val="808080">
                          <a:alpha val="0"/>
                        </a:srgbClr>
                      </a:solidFill>
                      <a:prstDash val="solid"/>
                      <a:round/>
                      <a:headEnd type="none" w="sm" len="sm"/>
                      <a:tailEnd type="none" w="sm" len="sm"/>
                    </a:lnL>
                    <a:lnR w="9425" cap="flat" cmpd="sng">
                      <a:solidFill>
                        <a:srgbClr val="808080">
                          <a:alpha val="0"/>
                        </a:srgbClr>
                      </a:solidFill>
                      <a:prstDash val="solid"/>
                      <a:round/>
                      <a:headEnd type="none" w="sm" len="sm"/>
                      <a:tailEnd type="none" w="sm" len="sm"/>
                    </a:lnR>
                    <a:lnT w="9425" cap="flat" cmpd="sng">
                      <a:solidFill>
                        <a:srgbClr val="808080">
                          <a:alpha val="0"/>
                        </a:srgbClr>
                      </a:solidFill>
                      <a:prstDash val="solid"/>
                      <a:round/>
                      <a:headEnd type="none" w="sm" len="sm"/>
                      <a:tailEnd type="none" w="sm" len="sm"/>
                    </a:lnT>
                    <a:lnB w="9425" cap="flat" cmpd="sng">
                      <a:solidFill>
                        <a:srgbClr val="808080">
                          <a:alpha val="0"/>
                        </a:srgbClr>
                      </a:solidFill>
                      <a:prstDash val="solid"/>
                      <a:round/>
                      <a:headEnd type="none" w="sm" len="sm"/>
                      <a:tailEnd type="none" w="sm" len="sm"/>
                    </a:lnB>
                  </a:tcPr>
                </a:tc>
                <a:tc>
                  <a:txBody>
                    <a:bodyPr/>
                    <a:lstStyle/>
                    <a:p>
                      <a:pPr marL="101600" marR="101600" lvl="0" indent="0" algn="l" rtl="0">
                        <a:lnSpc>
                          <a:spcPct val="115000"/>
                        </a:lnSpc>
                        <a:spcBef>
                          <a:spcPts val="0"/>
                        </a:spcBef>
                        <a:spcAft>
                          <a:spcPts val="0"/>
                        </a:spcAft>
                        <a:buNone/>
                      </a:pPr>
                      <a:r>
                        <a:rPr lang="en-GB" sz="1200" b="0" dirty="0">
                          <a:latin typeface="Raleway" panose="020B0604020202020204" charset="0"/>
                          <a:ea typeface="Calibri"/>
                          <a:cs typeface="Calibri"/>
                          <a:sym typeface="Calibri"/>
                        </a:rPr>
                        <a:t>$80K+​</a:t>
                      </a:r>
                      <a:endParaRPr sz="1200" b="0" dirty="0">
                        <a:latin typeface="Raleway" panose="020B0604020202020204" charset="0"/>
                        <a:ea typeface="Calibri"/>
                        <a:cs typeface="Calibri"/>
                        <a:sym typeface="Calibri"/>
                      </a:endParaRPr>
                    </a:p>
                  </a:txBody>
                  <a:tcPr marL="91425" marR="91425" marT="91425" marB="91425">
                    <a:lnL w="9425" cap="flat" cmpd="sng">
                      <a:solidFill>
                        <a:srgbClr val="808080">
                          <a:alpha val="0"/>
                        </a:srgbClr>
                      </a:solidFill>
                      <a:prstDash val="solid"/>
                      <a:round/>
                      <a:headEnd type="none" w="sm" len="sm"/>
                      <a:tailEnd type="none" w="sm" len="sm"/>
                    </a:lnL>
                    <a:lnR w="9425" cap="flat" cmpd="sng">
                      <a:solidFill>
                        <a:srgbClr val="808080">
                          <a:alpha val="0"/>
                        </a:srgbClr>
                      </a:solidFill>
                      <a:prstDash val="solid"/>
                      <a:round/>
                      <a:headEnd type="none" w="sm" len="sm"/>
                      <a:tailEnd type="none" w="sm" len="sm"/>
                    </a:lnR>
                    <a:lnT w="9425" cap="flat" cmpd="sng">
                      <a:solidFill>
                        <a:srgbClr val="808080">
                          <a:alpha val="0"/>
                        </a:srgbClr>
                      </a:solidFill>
                      <a:prstDash val="solid"/>
                      <a:round/>
                      <a:headEnd type="none" w="sm" len="sm"/>
                      <a:tailEnd type="none" w="sm" len="sm"/>
                    </a:lnT>
                    <a:lnB w="9425" cap="flat" cmpd="sng">
                      <a:solidFill>
                        <a:srgbClr val="808080">
                          <a:alpha val="0"/>
                        </a:srgbClr>
                      </a:solidFill>
                      <a:prstDash val="solid"/>
                      <a:round/>
                      <a:headEnd type="none" w="sm" len="sm"/>
                      <a:tailEnd type="none" w="sm" len="sm"/>
                    </a:lnB>
                  </a:tcPr>
                </a:tc>
                <a:extLst>
                  <a:ext uri="{0D108BD9-81ED-4DB2-BD59-A6C34878D82A}">
                    <a16:rowId xmlns:a16="http://schemas.microsoft.com/office/drawing/2014/main" val="10003"/>
                  </a:ext>
                </a:extLst>
              </a:tr>
              <a:tr h="365775">
                <a:tc>
                  <a:txBody>
                    <a:bodyPr/>
                    <a:lstStyle/>
                    <a:p>
                      <a:pPr marL="0" marR="101600" lvl="0" indent="0" algn="l" rtl="0">
                        <a:lnSpc>
                          <a:spcPct val="115000"/>
                        </a:lnSpc>
                        <a:spcBef>
                          <a:spcPts val="0"/>
                        </a:spcBef>
                        <a:spcAft>
                          <a:spcPts val="0"/>
                        </a:spcAft>
                        <a:buNone/>
                      </a:pPr>
                      <a:r>
                        <a:rPr lang="en-GB" sz="1200" b="1" i="0" u="none" strike="noStrike" cap="none" dirty="0">
                          <a:solidFill>
                            <a:schemeClr val="tx1"/>
                          </a:solidFill>
                          <a:latin typeface="Raleway"/>
                          <a:ea typeface="Calibri"/>
                          <a:cs typeface="Calibri"/>
                          <a:sym typeface="Calibri"/>
                        </a:rPr>
                        <a:t>Banana Boat purchase​</a:t>
                      </a:r>
                      <a:endParaRPr sz="1200" b="1" i="0" u="none" strike="noStrike" cap="none" dirty="0">
                        <a:solidFill>
                          <a:schemeClr val="tx1"/>
                        </a:solidFill>
                        <a:latin typeface="Raleway"/>
                        <a:ea typeface="Calibri"/>
                        <a:cs typeface="Calibri"/>
                        <a:sym typeface="Calibri"/>
                      </a:endParaRPr>
                    </a:p>
                  </a:txBody>
                  <a:tcPr marL="91425" marR="91425" marT="91425" marB="91425">
                    <a:lnL w="9425" cap="flat" cmpd="sng">
                      <a:solidFill>
                        <a:srgbClr val="808080">
                          <a:alpha val="0"/>
                        </a:srgbClr>
                      </a:solidFill>
                      <a:prstDash val="solid"/>
                      <a:round/>
                      <a:headEnd type="none" w="sm" len="sm"/>
                      <a:tailEnd type="none" w="sm" len="sm"/>
                    </a:lnL>
                    <a:lnR w="9425" cap="flat" cmpd="sng">
                      <a:solidFill>
                        <a:srgbClr val="808080">
                          <a:alpha val="0"/>
                        </a:srgbClr>
                      </a:solidFill>
                      <a:prstDash val="solid"/>
                      <a:round/>
                      <a:headEnd type="none" w="sm" len="sm"/>
                      <a:tailEnd type="none" w="sm" len="sm"/>
                    </a:lnR>
                    <a:lnT w="9425" cap="flat" cmpd="sng">
                      <a:solidFill>
                        <a:srgbClr val="808080">
                          <a:alpha val="0"/>
                        </a:srgbClr>
                      </a:solidFill>
                      <a:prstDash val="solid"/>
                      <a:round/>
                      <a:headEnd type="none" w="sm" len="sm"/>
                      <a:tailEnd type="none" w="sm" len="sm"/>
                    </a:lnT>
                    <a:lnB w="9425" cap="flat" cmpd="sng">
                      <a:solidFill>
                        <a:srgbClr val="808080">
                          <a:alpha val="0"/>
                        </a:srgbClr>
                      </a:solidFill>
                      <a:prstDash val="solid"/>
                      <a:round/>
                      <a:headEnd type="none" w="sm" len="sm"/>
                      <a:tailEnd type="none" w="sm" len="sm"/>
                    </a:lnB>
                  </a:tcPr>
                </a:tc>
                <a:tc>
                  <a:txBody>
                    <a:bodyPr/>
                    <a:lstStyle/>
                    <a:p>
                      <a:pPr marL="101600" marR="101600" lvl="0" indent="0" algn="l" rtl="0">
                        <a:lnSpc>
                          <a:spcPct val="115000"/>
                        </a:lnSpc>
                        <a:spcBef>
                          <a:spcPts val="0"/>
                        </a:spcBef>
                        <a:spcAft>
                          <a:spcPts val="0"/>
                        </a:spcAft>
                        <a:buNone/>
                      </a:pPr>
                      <a:r>
                        <a:rPr lang="en-GB" sz="1200" b="0" dirty="0">
                          <a:latin typeface="Raleway" panose="020B0604020202020204" charset="0"/>
                          <a:ea typeface="Calibri"/>
                          <a:cs typeface="Calibri"/>
                          <a:sym typeface="Calibri"/>
                        </a:rPr>
                        <a:t>Drug stores &amp; mass retailers​</a:t>
                      </a:r>
                      <a:endParaRPr sz="1200" b="0" dirty="0">
                        <a:latin typeface="Raleway" panose="020B0604020202020204" charset="0"/>
                        <a:ea typeface="Calibri"/>
                        <a:cs typeface="Calibri"/>
                        <a:sym typeface="Calibri"/>
                      </a:endParaRPr>
                    </a:p>
                  </a:txBody>
                  <a:tcPr marL="91425" marR="91425" marT="91425" marB="91425">
                    <a:lnL w="9425" cap="flat" cmpd="sng">
                      <a:solidFill>
                        <a:srgbClr val="808080">
                          <a:alpha val="0"/>
                        </a:srgbClr>
                      </a:solidFill>
                      <a:prstDash val="solid"/>
                      <a:round/>
                      <a:headEnd type="none" w="sm" len="sm"/>
                      <a:tailEnd type="none" w="sm" len="sm"/>
                    </a:lnL>
                    <a:lnR w="9425" cap="flat" cmpd="sng">
                      <a:solidFill>
                        <a:srgbClr val="808080">
                          <a:alpha val="0"/>
                        </a:srgbClr>
                      </a:solidFill>
                      <a:prstDash val="solid"/>
                      <a:round/>
                      <a:headEnd type="none" w="sm" len="sm"/>
                      <a:tailEnd type="none" w="sm" len="sm"/>
                    </a:lnR>
                    <a:lnT w="9425" cap="flat" cmpd="sng">
                      <a:solidFill>
                        <a:srgbClr val="808080">
                          <a:alpha val="0"/>
                        </a:srgbClr>
                      </a:solidFill>
                      <a:prstDash val="solid"/>
                      <a:round/>
                      <a:headEnd type="none" w="sm" len="sm"/>
                      <a:tailEnd type="none" w="sm" len="sm"/>
                    </a:lnT>
                    <a:lnB w="9425" cap="flat" cmpd="sng">
                      <a:solidFill>
                        <a:srgbClr val="80808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24" name="Group 23">
            <a:extLst>
              <a:ext uri="{FF2B5EF4-FFF2-40B4-BE49-F238E27FC236}">
                <a16:creationId xmlns:a16="http://schemas.microsoft.com/office/drawing/2014/main" id="{E898AAB2-66F1-42DD-8EC6-E7635348327A}"/>
              </a:ext>
            </a:extLst>
          </p:cNvPr>
          <p:cNvGrpSpPr/>
          <p:nvPr/>
        </p:nvGrpSpPr>
        <p:grpSpPr>
          <a:xfrm>
            <a:off x="8194158" y="0"/>
            <a:ext cx="949842" cy="465079"/>
            <a:chOff x="8194158" y="0"/>
            <a:chExt cx="949842" cy="465079"/>
          </a:xfrm>
        </p:grpSpPr>
        <p:sp>
          <p:nvSpPr>
            <p:cNvPr id="25" name="Rectangle 24">
              <a:extLst>
                <a:ext uri="{FF2B5EF4-FFF2-40B4-BE49-F238E27FC236}">
                  <a16:creationId xmlns:a16="http://schemas.microsoft.com/office/drawing/2014/main" id="{E7BFE233-EF9C-4391-BEC6-BEE262FDD48E}"/>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Image result for banana boat logo">
              <a:extLst>
                <a:ext uri="{FF2B5EF4-FFF2-40B4-BE49-F238E27FC236}">
                  <a16:creationId xmlns:a16="http://schemas.microsoft.com/office/drawing/2014/main" id="{84B63606-014E-43E6-940B-325394AA201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8857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Millennial Attributes</a:t>
            </a:r>
            <a:endParaRPr dirty="0"/>
          </a:p>
        </p:txBody>
      </p:sp>
      <p:pic>
        <p:nvPicPr>
          <p:cNvPr id="5" name="Google Shape;278;p26">
            <a:extLst>
              <a:ext uri="{FF2B5EF4-FFF2-40B4-BE49-F238E27FC236}">
                <a16:creationId xmlns:a16="http://schemas.microsoft.com/office/drawing/2014/main" id="{63F75B87-FC10-4326-9A1E-93AB2A5DE5F1}"/>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300000"/>
                    </a14:imgEffect>
                  </a14:imgLayer>
                </a14:imgProps>
              </a:ext>
            </a:extLst>
          </a:blip>
          <a:srcRect b="26302"/>
          <a:stretch/>
        </p:blipFill>
        <p:spPr>
          <a:xfrm>
            <a:off x="484742" y="1597237"/>
            <a:ext cx="8077774" cy="2890625"/>
          </a:xfrm>
          <a:prstGeom prst="rect">
            <a:avLst/>
          </a:prstGeom>
          <a:noFill/>
          <a:ln>
            <a:noFill/>
          </a:ln>
        </p:spPr>
      </p:pic>
      <p:cxnSp>
        <p:nvCxnSpPr>
          <p:cNvPr id="6" name="Google Shape;279;p26">
            <a:extLst>
              <a:ext uri="{FF2B5EF4-FFF2-40B4-BE49-F238E27FC236}">
                <a16:creationId xmlns:a16="http://schemas.microsoft.com/office/drawing/2014/main" id="{89FD43D7-DCC7-4ED8-B588-E6556408EBCF}"/>
              </a:ext>
            </a:extLst>
          </p:cNvPr>
          <p:cNvCxnSpPr/>
          <p:nvPr/>
        </p:nvCxnSpPr>
        <p:spPr>
          <a:xfrm>
            <a:off x="1351484" y="2038203"/>
            <a:ext cx="0" cy="857400"/>
          </a:xfrm>
          <a:prstGeom prst="straightConnector1">
            <a:avLst/>
          </a:prstGeom>
          <a:noFill/>
          <a:ln w="19050" cap="flat" cmpd="sng">
            <a:solidFill>
              <a:srgbClr val="FF0000"/>
            </a:solidFill>
            <a:prstDash val="solid"/>
            <a:round/>
            <a:headEnd type="none" w="med" len="med"/>
            <a:tailEnd type="none" w="med" len="med"/>
          </a:ln>
        </p:spPr>
      </p:cxnSp>
      <p:cxnSp>
        <p:nvCxnSpPr>
          <p:cNvPr id="7" name="Google Shape;280;p26">
            <a:extLst>
              <a:ext uri="{FF2B5EF4-FFF2-40B4-BE49-F238E27FC236}">
                <a16:creationId xmlns:a16="http://schemas.microsoft.com/office/drawing/2014/main" id="{93ED4A61-4C31-40E2-B44A-54620203B960}"/>
              </a:ext>
            </a:extLst>
          </p:cNvPr>
          <p:cNvCxnSpPr/>
          <p:nvPr/>
        </p:nvCxnSpPr>
        <p:spPr>
          <a:xfrm>
            <a:off x="1351484" y="2038203"/>
            <a:ext cx="288000" cy="0"/>
          </a:xfrm>
          <a:prstGeom prst="straightConnector1">
            <a:avLst/>
          </a:prstGeom>
          <a:noFill/>
          <a:ln w="19050" cap="flat" cmpd="sng">
            <a:solidFill>
              <a:srgbClr val="FF0000"/>
            </a:solidFill>
            <a:prstDash val="solid"/>
            <a:round/>
            <a:headEnd type="none" w="med" len="med"/>
            <a:tailEnd type="none" w="med" len="med"/>
          </a:ln>
        </p:spPr>
      </p:cxnSp>
      <p:cxnSp>
        <p:nvCxnSpPr>
          <p:cNvPr id="8" name="Google Shape;281;p26">
            <a:extLst>
              <a:ext uri="{FF2B5EF4-FFF2-40B4-BE49-F238E27FC236}">
                <a16:creationId xmlns:a16="http://schemas.microsoft.com/office/drawing/2014/main" id="{0727DB01-A08C-4EB4-AC2A-1EA34C91C666}"/>
              </a:ext>
            </a:extLst>
          </p:cNvPr>
          <p:cNvCxnSpPr/>
          <p:nvPr/>
        </p:nvCxnSpPr>
        <p:spPr>
          <a:xfrm>
            <a:off x="1351484" y="2895603"/>
            <a:ext cx="288000" cy="0"/>
          </a:xfrm>
          <a:prstGeom prst="straightConnector1">
            <a:avLst/>
          </a:prstGeom>
          <a:noFill/>
          <a:ln w="19050" cap="flat" cmpd="sng">
            <a:solidFill>
              <a:srgbClr val="FF0000"/>
            </a:solidFill>
            <a:prstDash val="solid"/>
            <a:round/>
            <a:headEnd type="none" w="med" len="med"/>
            <a:tailEnd type="none" w="med" len="med"/>
          </a:ln>
        </p:spPr>
      </p:cxnSp>
      <p:grpSp>
        <p:nvGrpSpPr>
          <p:cNvPr id="9" name="Group 8">
            <a:extLst>
              <a:ext uri="{FF2B5EF4-FFF2-40B4-BE49-F238E27FC236}">
                <a16:creationId xmlns:a16="http://schemas.microsoft.com/office/drawing/2014/main" id="{D53FDEB5-031E-4CB9-8622-EC573A0BBBE1}"/>
              </a:ext>
            </a:extLst>
          </p:cNvPr>
          <p:cNvGrpSpPr/>
          <p:nvPr/>
        </p:nvGrpSpPr>
        <p:grpSpPr>
          <a:xfrm>
            <a:off x="8194158" y="-3497"/>
            <a:ext cx="949842" cy="465079"/>
            <a:chOff x="8194158" y="0"/>
            <a:chExt cx="949842" cy="465079"/>
          </a:xfrm>
        </p:grpSpPr>
        <p:sp>
          <p:nvSpPr>
            <p:cNvPr id="10" name="Rectangle 9">
              <a:extLst>
                <a:ext uri="{FF2B5EF4-FFF2-40B4-BE49-F238E27FC236}">
                  <a16:creationId xmlns:a16="http://schemas.microsoft.com/office/drawing/2014/main" id="{352B1D06-3BF9-408B-A1DF-93F8A58B3C45}"/>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4" descr="Image result for banana boat logo">
              <a:extLst>
                <a:ext uri="{FF2B5EF4-FFF2-40B4-BE49-F238E27FC236}">
                  <a16:creationId xmlns:a16="http://schemas.microsoft.com/office/drawing/2014/main" id="{EBA5537A-3703-4316-8712-28E63E3C1BB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0350ABCA-40F0-4A84-B971-75728DF29B73}"/>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l="5919" t="8687" r="74669" b="62308"/>
          <a:stretch/>
        </p:blipFill>
        <p:spPr>
          <a:xfrm>
            <a:off x="702268" y="2190626"/>
            <a:ext cx="528811" cy="552554"/>
          </a:xfrm>
          <a:prstGeom prst="rect">
            <a:avLst/>
          </a:prstGeom>
        </p:spPr>
      </p:pic>
    </p:spTree>
    <p:extLst>
      <p:ext uri="{BB962C8B-B14F-4D97-AF65-F5344CB8AC3E}">
        <p14:creationId xmlns:p14="http://schemas.microsoft.com/office/powerpoint/2010/main" val="226894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Competitive Analysis - Consumers</a:t>
            </a:r>
            <a:endParaRPr dirty="0"/>
          </a:p>
        </p:txBody>
      </p:sp>
      <p:pic>
        <p:nvPicPr>
          <p:cNvPr id="9" name="Google Shape;287;p27">
            <a:extLst>
              <a:ext uri="{FF2B5EF4-FFF2-40B4-BE49-F238E27FC236}">
                <a16:creationId xmlns:a16="http://schemas.microsoft.com/office/drawing/2014/main" id="{EBE0612A-B139-4B5B-9482-93E027427B2D}"/>
              </a:ext>
            </a:extLst>
          </p:cNvPr>
          <p:cNvPicPr preferRelativeResize="0"/>
          <p:nvPr/>
        </p:nvPicPr>
        <p:blipFill>
          <a:blip r:embed="rId3">
            <a:alphaModFix/>
          </a:blip>
          <a:stretch>
            <a:fillRect/>
          </a:stretch>
        </p:blipFill>
        <p:spPr>
          <a:xfrm>
            <a:off x="581484" y="1277957"/>
            <a:ext cx="7981032" cy="3657600"/>
          </a:xfrm>
          <a:prstGeom prst="rect">
            <a:avLst/>
          </a:prstGeom>
          <a:noFill/>
          <a:ln>
            <a:noFill/>
          </a:ln>
        </p:spPr>
      </p:pic>
      <p:sp>
        <p:nvSpPr>
          <p:cNvPr id="10" name="Google Shape;288;p27">
            <a:extLst>
              <a:ext uri="{FF2B5EF4-FFF2-40B4-BE49-F238E27FC236}">
                <a16:creationId xmlns:a16="http://schemas.microsoft.com/office/drawing/2014/main" id="{BF794C0C-3886-4CE1-98F6-07A5952D436B}"/>
              </a:ext>
            </a:extLst>
          </p:cNvPr>
          <p:cNvSpPr txBox="1"/>
          <p:nvPr/>
        </p:nvSpPr>
        <p:spPr>
          <a:xfrm>
            <a:off x="3613495" y="3365367"/>
            <a:ext cx="4197542" cy="898163"/>
          </a:xfrm>
          <a:prstGeom prst="rect">
            <a:avLst/>
          </a:prstGeom>
          <a:ln w="28575">
            <a:solidFill>
              <a:schemeClr val="accent3">
                <a:lumMod val="60000"/>
                <a:lumOff val="40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bg2">
                    <a:lumMod val="75000"/>
                    <a:lumOff val="25000"/>
                  </a:schemeClr>
                </a:solidFill>
                <a:latin typeface="Raleway" panose="020B0604020202020204" charset="0"/>
                <a:cs typeface="Calibri"/>
              </a:rPr>
              <a:t>Although a </a:t>
            </a:r>
            <a:r>
              <a:rPr lang="en-GB" sz="1200" b="1" dirty="0">
                <a:solidFill>
                  <a:schemeClr val="bg2">
                    <a:lumMod val="75000"/>
                    <a:lumOff val="25000"/>
                  </a:schemeClr>
                </a:solidFill>
                <a:latin typeface="Raleway" panose="020B0604020202020204" charset="0"/>
                <a:cs typeface="Calibri"/>
              </a:rPr>
              <a:t>niche</a:t>
            </a:r>
            <a:r>
              <a:rPr lang="en-GB" sz="1200" dirty="0">
                <a:solidFill>
                  <a:schemeClr val="bg2">
                    <a:lumMod val="75000"/>
                    <a:lumOff val="25000"/>
                  </a:schemeClr>
                </a:solidFill>
                <a:latin typeface="Raleway" panose="020B0604020202020204" charset="0"/>
                <a:cs typeface="Calibri"/>
              </a:rPr>
              <a:t> market is emerging, they are not yet a threat to the </a:t>
            </a:r>
            <a:r>
              <a:rPr lang="en-GB" sz="1200" b="1" dirty="0">
                <a:solidFill>
                  <a:schemeClr val="bg2">
                    <a:lumMod val="75000"/>
                    <a:lumOff val="25000"/>
                  </a:schemeClr>
                </a:solidFill>
                <a:latin typeface="Raleway" panose="020B0604020202020204" charset="0"/>
                <a:cs typeface="Calibri"/>
              </a:rPr>
              <a:t>Banana Boat </a:t>
            </a:r>
            <a:r>
              <a:rPr lang="en-GB" sz="1200" dirty="0">
                <a:solidFill>
                  <a:schemeClr val="bg2">
                    <a:lumMod val="75000"/>
                    <a:lumOff val="25000"/>
                  </a:schemeClr>
                </a:solidFill>
                <a:latin typeface="Raleway" panose="020B0604020202020204" charset="0"/>
                <a:cs typeface="Calibri"/>
              </a:rPr>
              <a:t>market; however, </a:t>
            </a:r>
            <a:r>
              <a:rPr lang="en-GB" sz="1200" b="1" dirty="0">
                <a:solidFill>
                  <a:schemeClr val="bg2">
                    <a:lumMod val="75000"/>
                    <a:lumOff val="25000"/>
                  </a:schemeClr>
                </a:solidFill>
                <a:latin typeface="Raleway" panose="020B0604020202020204" charset="0"/>
                <a:cs typeface="Calibri"/>
              </a:rPr>
              <a:t>Coppertone</a:t>
            </a:r>
            <a:r>
              <a:rPr lang="en-GB" sz="1200" dirty="0">
                <a:solidFill>
                  <a:schemeClr val="bg2">
                    <a:lumMod val="75000"/>
                    <a:lumOff val="25000"/>
                  </a:schemeClr>
                </a:solidFill>
                <a:latin typeface="Raleway" panose="020B0604020202020204" charset="0"/>
                <a:cs typeface="Calibri"/>
              </a:rPr>
              <a:t> has already gotten in front of it by partnering with social media influencers and </a:t>
            </a:r>
            <a:r>
              <a:rPr lang="en-GB" sz="1200" b="1" dirty="0">
                <a:solidFill>
                  <a:schemeClr val="bg2">
                    <a:lumMod val="75000"/>
                    <a:lumOff val="25000"/>
                  </a:schemeClr>
                </a:solidFill>
                <a:latin typeface="Raleway" panose="020B0604020202020204" charset="0"/>
                <a:cs typeface="Calibri"/>
              </a:rPr>
              <a:t>targeting a younger audience</a:t>
            </a:r>
            <a:r>
              <a:rPr lang="en-GB" sz="1200" dirty="0">
                <a:solidFill>
                  <a:schemeClr val="bg2">
                    <a:lumMod val="75000"/>
                    <a:lumOff val="25000"/>
                  </a:schemeClr>
                </a:solidFill>
                <a:latin typeface="Raleway" panose="020B0604020202020204" charset="0"/>
                <a:cs typeface="Calibri"/>
              </a:rPr>
              <a:t>.</a:t>
            </a:r>
            <a:endParaRPr sz="1200" dirty="0">
              <a:solidFill>
                <a:schemeClr val="bg2">
                  <a:lumMod val="75000"/>
                  <a:lumOff val="25000"/>
                </a:schemeClr>
              </a:solidFill>
              <a:latin typeface="Raleway" panose="020B0604020202020204" charset="0"/>
              <a:cs typeface="Calibri"/>
            </a:endParaRPr>
          </a:p>
        </p:txBody>
      </p:sp>
      <p:grpSp>
        <p:nvGrpSpPr>
          <p:cNvPr id="8" name="Group 7">
            <a:extLst>
              <a:ext uri="{FF2B5EF4-FFF2-40B4-BE49-F238E27FC236}">
                <a16:creationId xmlns:a16="http://schemas.microsoft.com/office/drawing/2014/main" id="{1B9B2B77-DB20-4FA4-8753-288E1F6970E0}"/>
              </a:ext>
            </a:extLst>
          </p:cNvPr>
          <p:cNvGrpSpPr/>
          <p:nvPr/>
        </p:nvGrpSpPr>
        <p:grpSpPr>
          <a:xfrm>
            <a:off x="8194158" y="0"/>
            <a:ext cx="949842" cy="465079"/>
            <a:chOff x="8194158" y="0"/>
            <a:chExt cx="949842" cy="465079"/>
          </a:xfrm>
        </p:grpSpPr>
        <p:sp>
          <p:nvSpPr>
            <p:cNvPr id="14" name="Rectangle 13">
              <a:extLst>
                <a:ext uri="{FF2B5EF4-FFF2-40B4-BE49-F238E27FC236}">
                  <a16:creationId xmlns:a16="http://schemas.microsoft.com/office/drawing/2014/main" id="{BA73F63C-C622-4B72-8AB7-D3172ED0828D}"/>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4" descr="Image result for banana boat logo">
              <a:extLst>
                <a:ext uri="{FF2B5EF4-FFF2-40B4-BE49-F238E27FC236}">
                  <a16:creationId xmlns:a16="http://schemas.microsoft.com/office/drawing/2014/main" id="{64CAF426-1AB5-4A5E-8581-F427C9B2D08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959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Comparison Chart</a:t>
            </a:r>
            <a:endParaRPr dirty="0"/>
          </a:p>
        </p:txBody>
      </p:sp>
      <p:graphicFrame>
        <p:nvGraphicFramePr>
          <p:cNvPr id="5" name="Google Shape;294;p28">
            <a:extLst>
              <a:ext uri="{FF2B5EF4-FFF2-40B4-BE49-F238E27FC236}">
                <a16:creationId xmlns:a16="http://schemas.microsoft.com/office/drawing/2014/main" id="{101A3853-A279-47DF-ADEF-FDDD2B64CE9D}"/>
              </a:ext>
            </a:extLst>
          </p:cNvPr>
          <p:cNvGraphicFramePr/>
          <p:nvPr>
            <p:extLst>
              <p:ext uri="{D42A27DB-BD31-4B8C-83A1-F6EECF244321}">
                <p14:modId xmlns:p14="http://schemas.microsoft.com/office/powerpoint/2010/main" val="635550402"/>
              </p:ext>
            </p:extLst>
          </p:nvPr>
        </p:nvGraphicFramePr>
        <p:xfrm>
          <a:off x="465459" y="1749774"/>
          <a:ext cx="8213081" cy="2834490"/>
        </p:xfrm>
        <a:graphic>
          <a:graphicData uri="http://schemas.openxmlformats.org/drawingml/2006/table">
            <a:tbl>
              <a:tblPr>
                <a:noFill/>
                <a:tableStyleId>{1AD203DA-C2AD-4D6C-9FC4-22D24922B764}</a:tableStyleId>
              </a:tblPr>
              <a:tblGrid>
                <a:gridCol w="1319274">
                  <a:extLst>
                    <a:ext uri="{9D8B030D-6E8A-4147-A177-3AD203B41FA5}">
                      <a16:colId xmlns:a16="http://schemas.microsoft.com/office/drawing/2014/main" val="20000"/>
                    </a:ext>
                  </a:extLst>
                </a:gridCol>
                <a:gridCol w="1355074">
                  <a:extLst>
                    <a:ext uri="{9D8B030D-6E8A-4147-A177-3AD203B41FA5}">
                      <a16:colId xmlns:a16="http://schemas.microsoft.com/office/drawing/2014/main" val="20001"/>
                    </a:ext>
                  </a:extLst>
                </a:gridCol>
                <a:gridCol w="1366092">
                  <a:extLst>
                    <a:ext uri="{9D8B030D-6E8A-4147-A177-3AD203B41FA5}">
                      <a16:colId xmlns:a16="http://schemas.microsoft.com/office/drawing/2014/main" val="20002"/>
                    </a:ext>
                  </a:extLst>
                </a:gridCol>
                <a:gridCol w="1432193">
                  <a:extLst>
                    <a:ext uri="{9D8B030D-6E8A-4147-A177-3AD203B41FA5}">
                      <a16:colId xmlns:a16="http://schemas.microsoft.com/office/drawing/2014/main" val="20003"/>
                    </a:ext>
                  </a:extLst>
                </a:gridCol>
                <a:gridCol w="1396233">
                  <a:extLst>
                    <a:ext uri="{9D8B030D-6E8A-4147-A177-3AD203B41FA5}">
                      <a16:colId xmlns:a16="http://schemas.microsoft.com/office/drawing/2014/main" val="20004"/>
                    </a:ext>
                  </a:extLst>
                </a:gridCol>
                <a:gridCol w="1344215">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r>
                        <a:rPr lang="en-GB" sz="1400" b="1" i="0" u="none" strike="noStrike" cap="none" dirty="0">
                          <a:solidFill>
                            <a:schemeClr val="tx1">
                              <a:lumMod val="75000"/>
                            </a:schemeClr>
                          </a:solidFill>
                          <a:latin typeface="Raleway" panose="020B0604020202020204" charset="0"/>
                          <a:ea typeface="+mn-ea"/>
                          <a:cs typeface="Calibri"/>
                          <a:sym typeface="Arial"/>
                        </a:rPr>
                        <a:t>Banana Boat</a:t>
                      </a:r>
                      <a:endParaRPr sz="1400" b="1" i="0" u="none" strike="noStrike" cap="none" dirty="0">
                        <a:solidFill>
                          <a:schemeClr val="tx1">
                            <a:lumMod val="75000"/>
                          </a:schemeClr>
                        </a:solidFill>
                        <a:latin typeface="Raleway" panose="020B0604020202020204" charset="0"/>
                        <a:ea typeface="+mn-ea"/>
                        <a:cs typeface="Calibri"/>
                        <a:sym typeface="Arial"/>
                      </a:endParaRPr>
                    </a:p>
                  </a:txBody>
                  <a:tcPr marL="91425" marR="91425" marT="91425" marB="91425"/>
                </a:tc>
                <a:tc>
                  <a:txBody>
                    <a:bodyPr/>
                    <a:lstStyle/>
                    <a:p>
                      <a:pPr marL="0" lvl="0" indent="0" algn="ctr" rtl="0">
                        <a:spcBef>
                          <a:spcPts val="0"/>
                        </a:spcBef>
                        <a:spcAft>
                          <a:spcPts val="0"/>
                        </a:spcAft>
                        <a:buNone/>
                      </a:pPr>
                      <a:r>
                        <a:rPr lang="en-GB" sz="1400" b="1" i="0" u="none" strike="noStrike" cap="none" dirty="0">
                          <a:solidFill>
                            <a:schemeClr val="tx1">
                              <a:lumMod val="75000"/>
                            </a:schemeClr>
                          </a:solidFill>
                          <a:latin typeface="Raleway" panose="020B0604020202020204" charset="0"/>
                          <a:ea typeface="+mn-ea"/>
                          <a:cs typeface="Calibri"/>
                          <a:sym typeface="Arial"/>
                        </a:rPr>
                        <a:t>Sun Bum</a:t>
                      </a:r>
                      <a:endParaRPr sz="1400" b="1" i="0" u="none" strike="noStrike" cap="none" dirty="0">
                        <a:solidFill>
                          <a:schemeClr val="tx1">
                            <a:lumMod val="75000"/>
                          </a:schemeClr>
                        </a:solidFill>
                        <a:latin typeface="Raleway" panose="020B0604020202020204" charset="0"/>
                        <a:ea typeface="+mn-ea"/>
                        <a:cs typeface="Calibri"/>
                        <a:sym typeface="Arial"/>
                      </a:endParaRPr>
                    </a:p>
                  </a:txBody>
                  <a:tcPr marL="91425" marR="91425" marT="91425" marB="91425"/>
                </a:tc>
                <a:tc>
                  <a:txBody>
                    <a:bodyPr/>
                    <a:lstStyle/>
                    <a:p>
                      <a:pPr marL="0" lvl="0" indent="0" algn="ctr" rtl="0">
                        <a:spcBef>
                          <a:spcPts val="0"/>
                        </a:spcBef>
                        <a:spcAft>
                          <a:spcPts val="0"/>
                        </a:spcAft>
                        <a:buNone/>
                      </a:pPr>
                      <a:r>
                        <a:rPr lang="en-GB" sz="1400" b="1" i="0" u="none" strike="noStrike" cap="none" dirty="0">
                          <a:solidFill>
                            <a:schemeClr val="tx1">
                              <a:lumMod val="75000"/>
                            </a:schemeClr>
                          </a:solidFill>
                          <a:latin typeface="Raleway" panose="020B0604020202020204" charset="0"/>
                          <a:ea typeface="+mn-ea"/>
                          <a:cs typeface="Calibri"/>
                          <a:sym typeface="Arial"/>
                        </a:rPr>
                        <a:t>Neutrogena</a:t>
                      </a:r>
                      <a:endParaRPr sz="1400" b="1" i="0" u="none" strike="noStrike" cap="none" dirty="0">
                        <a:solidFill>
                          <a:schemeClr val="tx1">
                            <a:lumMod val="75000"/>
                          </a:schemeClr>
                        </a:solidFill>
                        <a:latin typeface="Raleway" panose="020B0604020202020204" charset="0"/>
                        <a:ea typeface="+mn-ea"/>
                        <a:cs typeface="Calibri"/>
                        <a:sym typeface="Arial"/>
                      </a:endParaRPr>
                    </a:p>
                  </a:txBody>
                  <a:tcPr marL="91425" marR="91425" marT="91425" marB="91425"/>
                </a:tc>
                <a:tc>
                  <a:txBody>
                    <a:bodyPr/>
                    <a:lstStyle/>
                    <a:p>
                      <a:pPr marL="0" lvl="0" indent="0" algn="ctr" rtl="0">
                        <a:spcBef>
                          <a:spcPts val="0"/>
                        </a:spcBef>
                        <a:spcAft>
                          <a:spcPts val="0"/>
                        </a:spcAft>
                        <a:buNone/>
                      </a:pPr>
                      <a:r>
                        <a:rPr lang="en-GB" sz="1400" b="1" i="0" u="none" strike="noStrike" cap="none" dirty="0">
                          <a:solidFill>
                            <a:schemeClr val="tx1">
                              <a:lumMod val="75000"/>
                            </a:schemeClr>
                          </a:solidFill>
                          <a:latin typeface="Raleway" panose="020B0604020202020204" charset="0"/>
                          <a:ea typeface="+mn-ea"/>
                          <a:cs typeface="Calibri"/>
                          <a:sym typeface="Arial"/>
                        </a:rPr>
                        <a:t>Coppertone</a:t>
                      </a:r>
                      <a:endParaRPr sz="1400" b="1" i="0" u="none" strike="noStrike" cap="none" dirty="0">
                        <a:solidFill>
                          <a:schemeClr val="tx1">
                            <a:lumMod val="75000"/>
                          </a:schemeClr>
                        </a:solidFill>
                        <a:latin typeface="Raleway" panose="020B0604020202020204" charset="0"/>
                        <a:ea typeface="+mn-ea"/>
                        <a:cs typeface="Calibri"/>
                        <a:sym typeface="Arial"/>
                      </a:endParaRPr>
                    </a:p>
                  </a:txBody>
                  <a:tcPr marL="91425" marR="91425" marT="91425" marB="91425"/>
                </a:tc>
                <a:tc>
                  <a:txBody>
                    <a:bodyPr/>
                    <a:lstStyle/>
                    <a:p>
                      <a:pPr marL="0" lvl="0" indent="0" algn="ctr" rtl="0">
                        <a:spcBef>
                          <a:spcPts val="0"/>
                        </a:spcBef>
                        <a:spcAft>
                          <a:spcPts val="0"/>
                        </a:spcAft>
                        <a:buNone/>
                      </a:pPr>
                      <a:r>
                        <a:rPr lang="en-GB" sz="1400" b="1" i="0" u="none" strike="noStrike" cap="none" dirty="0">
                          <a:solidFill>
                            <a:schemeClr val="tx1">
                              <a:lumMod val="75000"/>
                            </a:schemeClr>
                          </a:solidFill>
                          <a:latin typeface="Raleway" panose="020B0604020202020204" charset="0"/>
                          <a:ea typeface="+mn-ea"/>
                          <a:cs typeface="Calibri"/>
                          <a:sym typeface="Arial"/>
                        </a:rPr>
                        <a:t>La Roche</a:t>
                      </a:r>
                      <a:endParaRPr sz="1400" b="1" i="0" u="none" strike="noStrike" cap="none" dirty="0">
                        <a:solidFill>
                          <a:schemeClr val="tx1">
                            <a:lumMod val="75000"/>
                          </a:schemeClr>
                        </a:solidFill>
                        <a:latin typeface="Raleway" panose="020B0604020202020204" charset="0"/>
                        <a:ea typeface="+mn-ea"/>
                        <a:cs typeface="Calibri"/>
                        <a:sym typeface="Aria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Font typeface="Arial"/>
                        <a:buNone/>
                      </a:pPr>
                      <a:r>
                        <a:rPr lang="en-GB" sz="1400" b="1" i="0" u="none" strike="noStrike" cap="none" dirty="0">
                          <a:solidFill>
                            <a:schemeClr val="tx1">
                              <a:lumMod val="75000"/>
                            </a:schemeClr>
                          </a:solidFill>
                          <a:latin typeface="Raleway" panose="020B0604020202020204" charset="0"/>
                          <a:ea typeface="+mn-ea"/>
                          <a:cs typeface="Calibri"/>
                          <a:sym typeface="Arial"/>
                        </a:rPr>
                        <a:t>Accessibility</a:t>
                      </a:r>
                      <a:endParaRPr sz="1400" b="1" i="0" u="none" strike="noStrike" cap="none" dirty="0">
                        <a:solidFill>
                          <a:schemeClr val="tx1">
                            <a:lumMod val="75000"/>
                          </a:schemeClr>
                        </a:solidFill>
                        <a:latin typeface="Raleway" panose="020B0604020202020204" charset="0"/>
                        <a:ea typeface="+mn-ea"/>
                        <a:cs typeface="Calibri"/>
                        <a:sym typeface="Arial"/>
                      </a:endParaRPr>
                    </a:p>
                  </a:txBody>
                  <a:tcPr marL="91425" marR="91425" marT="91425" marB="91425"/>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Drug/Grocery</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Drug/Grocery/Beauty</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Drug/Grocery/Beauty</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Drug/Grocery</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Drug/Beauty</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Font typeface="Arial"/>
                        <a:buNone/>
                      </a:pPr>
                      <a:r>
                        <a:rPr lang="en-GB" sz="1400" b="1" i="0" u="none" strike="noStrike" cap="none" dirty="0">
                          <a:solidFill>
                            <a:schemeClr val="tx1">
                              <a:lumMod val="75000"/>
                            </a:schemeClr>
                          </a:solidFill>
                          <a:latin typeface="Raleway" panose="020B0604020202020204" charset="0"/>
                          <a:ea typeface="+mn-ea"/>
                          <a:cs typeface="Calibri"/>
                          <a:sym typeface="Arial"/>
                        </a:rPr>
                        <a:t>Brand Recognition</a:t>
                      </a:r>
                      <a:endParaRPr sz="1400" b="1" i="0" u="none" strike="noStrike" cap="none" dirty="0">
                        <a:solidFill>
                          <a:schemeClr val="tx1">
                            <a:lumMod val="75000"/>
                          </a:schemeClr>
                        </a:solidFill>
                        <a:latin typeface="Raleway" panose="020B0604020202020204" charset="0"/>
                        <a:ea typeface="+mn-ea"/>
                        <a:cs typeface="Calibri"/>
                        <a:sym typeface="Arial"/>
                      </a:endParaRPr>
                    </a:p>
                  </a:txBody>
                  <a:tcPr marL="91425" marR="91425" marT="91425" marB="91425"/>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Well-known</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Niche Organic</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Well-known</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Well-known</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Niche Beauty</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Font typeface="Arial"/>
                        <a:buNone/>
                      </a:pPr>
                      <a:r>
                        <a:rPr lang="en-GB" sz="1400" b="1" i="0" u="none" strike="noStrike" cap="none" dirty="0">
                          <a:solidFill>
                            <a:schemeClr val="tx1">
                              <a:lumMod val="75000"/>
                            </a:schemeClr>
                          </a:solidFill>
                          <a:latin typeface="Raleway" panose="020B0604020202020204" charset="0"/>
                          <a:ea typeface="+mn-ea"/>
                          <a:cs typeface="Calibri"/>
                          <a:sym typeface="Arial"/>
                        </a:rPr>
                        <a:t>Organic Ingredients</a:t>
                      </a:r>
                      <a:endParaRPr sz="1400" b="1" i="0" u="none" strike="noStrike" cap="none" dirty="0">
                        <a:solidFill>
                          <a:schemeClr val="tx1">
                            <a:lumMod val="75000"/>
                          </a:schemeClr>
                        </a:solidFill>
                        <a:latin typeface="Raleway" panose="020B0604020202020204" charset="0"/>
                        <a:ea typeface="+mn-ea"/>
                        <a:cs typeface="Calibri"/>
                        <a:sym typeface="Arial"/>
                      </a:endParaRPr>
                    </a:p>
                  </a:txBody>
                  <a:tcPr marL="91425" marR="91425" marT="91425" marB="91425"/>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No</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Yes</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No</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No</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No</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Font typeface="Arial"/>
                        <a:buNone/>
                      </a:pPr>
                      <a:r>
                        <a:rPr lang="en-GB" sz="1400" b="1" i="0" u="none" strike="noStrike" cap="none" dirty="0">
                          <a:solidFill>
                            <a:schemeClr val="tx1">
                              <a:lumMod val="75000"/>
                            </a:schemeClr>
                          </a:solidFill>
                          <a:latin typeface="Raleway" panose="020B0604020202020204" charset="0"/>
                          <a:ea typeface="+mn-ea"/>
                          <a:cs typeface="Calibri"/>
                          <a:sym typeface="Arial"/>
                        </a:rPr>
                        <a:t>Targeted to Millennials</a:t>
                      </a:r>
                      <a:endParaRPr sz="1400" b="1" i="0" u="none" strike="noStrike" cap="none" dirty="0">
                        <a:solidFill>
                          <a:schemeClr val="tx1">
                            <a:lumMod val="75000"/>
                          </a:schemeClr>
                        </a:solidFill>
                        <a:latin typeface="Raleway" panose="020B0604020202020204" charset="0"/>
                        <a:ea typeface="+mn-ea"/>
                        <a:cs typeface="Calibri"/>
                        <a:sym typeface="Arial"/>
                      </a:endParaRPr>
                    </a:p>
                  </a:txBody>
                  <a:tcPr marL="91425" marR="91425" marT="91425" marB="91425"/>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No</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Yes</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Yes</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No</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tc>
                  <a:txBody>
                    <a:bodyPr/>
                    <a:lstStyle/>
                    <a:p>
                      <a:pPr marL="0" lvl="0" indent="0" algn="ctr" rtl="0">
                        <a:spcBef>
                          <a:spcPts val="0"/>
                        </a:spcBef>
                        <a:spcAft>
                          <a:spcPts val="0"/>
                        </a:spcAft>
                        <a:buNone/>
                      </a:pPr>
                      <a:r>
                        <a:rPr lang="en-GB" sz="1400" b="0" i="0" u="none" strike="noStrike" cap="none" dirty="0">
                          <a:solidFill>
                            <a:schemeClr val="bg2">
                              <a:lumMod val="75000"/>
                              <a:lumOff val="25000"/>
                            </a:schemeClr>
                          </a:solidFill>
                          <a:latin typeface="Raleway" panose="020B0604020202020204" charset="0"/>
                          <a:ea typeface="+mn-ea"/>
                          <a:cs typeface="Calibri"/>
                          <a:sym typeface="Arial"/>
                        </a:rPr>
                        <a:t>Yes</a:t>
                      </a:r>
                      <a:endParaRPr sz="1400" b="0" i="0" u="none" strike="noStrike" cap="none" dirty="0">
                        <a:solidFill>
                          <a:schemeClr val="bg2">
                            <a:lumMod val="75000"/>
                            <a:lumOff val="25000"/>
                          </a:schemeClr>
                        </a:solidFill>
                        <a:latin typeface="Raleway" panose="020B0604020202020204" charset="0"/>
                        <a:ea typeface="+mn-ea"/>
                        <a:cs typeface="Calibri"/>
                        <a:sym typeface="Arial"/>
                      </a:endParaRPr>
                    </a:p>
                  </a:txBody>
                  <a:tcPr marL="91425" marR="91425" marT="91425" marB="91425" anchor="ctr"/>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E3538F77-2722-48A6-8DEE-3DDBDC074E16}"/>
              </a:ext>
            </a:extLst>
          </p:cNvPr>
          <p:cNvGrpSpPr/>
          <p:nvPr/>
        </p:nvGrpSpPr>
        <p:grpSpPr>
          <a:xfrm>
            <a:off x="8194158" y="0"/>
            <a:ext cx="949842" cy="465079"/>
            <a:chOff x="8194158" y="0"/>
            <a:chExt cx="949842" cy="465079"/>
          </a:xfrm>
        </p:grpSpPr>
        <p:sp>
          <p:nvSpPr>
            <p:cNvPr id="11" name="Rectangle 10">
              <a:extLst>
                <a:ext uri="{FF2B5EF4-FFF2-40B4-BE49-F238E27FC236}">
                  <a16:creationId xmlns:a16="http://schemas.microsoft.com/office/drawing/2014/main" id="{FC3DE0C0-A1F2-43C8-A408-4FCEA477BCA0}"/>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4" descr="Image result for banana boat logo">
              <a:extLst>
                <a:ext uri="{FF2B5EF4-FFF2-40B4-BE49-F238E27FC236}">
                  <a16:creationId xmlns:a16="http://schemas.microsoft.com/office/drawing/2014/main" id="{8E40ACE2-75F3-488B-AEE9-8DCD02B44D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50934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Perpetual Map</a:t>
            </a:r>
            <a:endParaRPr dirty="0"/>
          </a:p>
        </p:txBody>
      </p:sp>
      <p:grpSp>
        <p:nvGrpSpPr>
          <p:cNvPr id="8" name="Group 7">
            <a:extLst>
              <a:ext uri="{FF2B5EF4-FFF2-40B4-BE49-F238E27FC236}">
                <a16:creationId xmlns:a16="http://schemas.microsoft.com/office/drawing/2014/main" id="{E3538F77-2722-48A6-8DEE-3DDBDC074E16}"/>
              </a:ext>
            </a:extLst>
          </p:cNvPr>
          <p:cNvGrpSpPr/>
          <p:nvPr/>
        </p:nvGrpSpPr>
        <p:grpSpPr>
          <a:xfrm>
            <a:off x="8194158" y="0"/>
            <a:ext cx="949842" cy="465079"/>
            <a:chOff x="8194158" y="0"/>
            <a:chExt cx="949842" cy="465079"/>
          </a:xfrm>
        </p:grpSpPr>
        <p:sp>
          <p:nvSpPr>
            <p:cNvPr id="11" name="Rectangle 10">
              <a:extLst>
                <a:ext uri="{FF2B5EF4-FFF2-40B4-BE49-F238E27FC236}">
                  <a16:creationId xmlns:a16="http://schemas.microsoft.com/office/drawing/2014/main" id="{FC3DE0C0-A1F2-43C8-A408-4FCEA477BCA0}"/>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4" descr="Image result for banana boat logo">
              <a:extLst>
                <a:ext uri="{FF2B5EF4-FFF2-40B4-BE49-F238E27FC236}">
                  <a16:creationId xmlns:a16="http://schemas.microsoft.com/office/drawing/2014/main" id="{8E40ACE2-75F3-488B-AEE9-8DCD02B44DB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9426FB05-9F1A-4E3E-8AF5-E112135D35AA}"/>
              </a:ext>
            </a:extLst>
          </p:cNvPr>
          <p:cNvPicPr>
            <a:picLocks/>
          </p:cNvPicPr>
          <p:nvPr/>
        </p:nvPicPr>
        <p:blipFill>
          <a:blip r:embed="rId5"/>
          <a:stretch>
            <a:fillRect/>
          </a:stretch>
        </p:blipFill>
        <p:spPr>
          <a:xfrm>
            <a:off x="1872000" y="1325269"/>
            <a:ext cx="5400000" cy="3600000"/>
          </a:xfrm>
          <a:prstGeom prst="rect">
            <a:avLst/>
          </a:prstGeom>
        </p:spPr>
      </p:pic>
    </p:spTree>
    <p:extLst>
      <p:ext uri="{BB962C8B-B14F-4D97-AF65-F5344CB8AC3E}">
        <p14:creationId xmlns:p14="http://schemas.microsoft.com/office/powerpoint/2010/main" val="937921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water, beach&#10;&#10;Description generated with very high confidence">
            <a:extLst>
              <a:ext uri="{FF2B5EF4-FFF2-40B4-BE49-F238E27FC236}">
                <a16:creationId xmlns:a16="http://schemas.microsoft.com/office/drawing/2014/main" id="{7C7C9DEE-7DB4-4A4F-B6C7-5009D4A67D9F}"/>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r="1326"/>
          <a:stretch/>
        </p:blipFill>
        <p:spPr>
          <a:xfrm>
            <a:off x="15" y="7"/>
            <a:ext cx="9143985" cy="5143493"/>
          </a:xfrm>
          <a:prstGeom prst="rect">
            <a:avLst/>
          </a:prstGeom>
        </p:spPr>
      </p:pic>
      <p:pic>
        <p:nvPicPr>
          <p:cNvPr id="7" name="Google Shape;204;p21">
            <a:extLst>
              <a:ext uri="{FF2B5EF4-FFF2-40B4-BE49-F238E27FC236}">
                <a16:creationId xmlns:a16="http://schemas.microsoft.com/office/drawing/2014/main" id="{DB274862-15E4-4833-BFEE-C6683FD68B08}"/>
              </a:ext>
            </a:extLst>
          </p:cNvPr>
          <p:cNvPicPr preferRelativeResize="0">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rcRect l="18919" t="23731" r="19776" b="21696"/>
          <a:stretch/>
        </p:blipFill>
        <p:spPr>
          <a:xfrm>
            <a:off x="7646072" y="216110"/>
            <a:ext cx="1355591" cy="1204486"/>
          </a:xfrm>
          <a:prstGeom prst="rect">
            <a:avLst/>
          </a:prstGeom>
          <a:noFill/>
          <a:ln>
            <a:noFill/>
          </a:ln>
        </p:spPr>
      </p:pic>
      <p:sp>
        <p:nvSpPr>
          <p:cNvPr id="9" name="Google Shape;198;p20">
            <a:extLst>
              <a:ext uri="{FF2B5EF4-FFF2-40B4-BE49-F238E27FC236}">
                <a16:creationId xmlns:a16="http://schemas.microsoft.com/office/drawing/2014/main" id="{D60AF41B-8C60-4BB2-B7C1-4182AA78F3A8}"/>
              </a:ext>
            </a:extLst>
          </p:cNvPr>
          <p:cNvSpPr txBox="1">
            <a:spLocks/>
          </p:cNvSpPr>
          <p:nvPr/>
        </p:nvSpPr>
        <p:spPr>
          <a:xfrm>
            <a:off x="0" y="655638"/>
            <a:ext cx="7689850" cy="5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GB" sz="2800" b="1" i="0" u="none" strike="noStrike" kern="0" cap="none" spc="0" normalizeH="0" baseline="0" noProof="0" dirty="0">
                <a:ln>
                  <a:noFill/>
                </a:ln>
                <a:solidFill>
                  <a:srgbClr val="1C3678"/>
                </a:solidFill>
                <a:effectLst/>
                <a:uLnTx/>
                <a:uFillTx/>
                <a:latin typeface="Raleway"/>
                <a:sym typeface="Raleway"/>
              </a:rPr>
              <a:t>Solution Approach – </a:t>
            </a:r>
            <a:r>
              <a:rPr kumimoji="0" lang="en-GB" sz="2000" b="1" i="0" u="none" strike="noStrike" kern="0" cap="none" spc="0" normalizeH="0" baseline="0" noProof="0" dirty="0">
                <a:ln>
                  <a:noFill/>
                </a:ln>
                <a:solidFill>
                  <a:srgbClr val="1C3678"/>
                </a:solidFill>
                <a:effectLst/>
                <a:uLnTx/>
                <a:uFillTx/>
                <a:latin typeface="Raleway"/>
                <a:sym typeface="Raleway"/>
              </a:rPr>
              <a:t>Survey Design</a:t>
            </a:r>
            <a:endParaRPr kumimoji="0" lang="en-GB" sz="2800" b="1" i="0" u="none" strike="noStrike" kern="0" cap="none" spc="0" normalizeH="0" baseline="0" noProof="0" dirty="0">
              <a:ln>
                <a:noFill/>
              </a:ln>
              <a:solidFill>
                <a:srgbClr val="1C3678"/>
              </a:solidFill>
              <a:effectLst/>
              <a:uLnTx/>
              <a:uFillTx/>
              <a:latin typeface="Raleway"/>
              <a:sym typeface="Raleway"/>
            </a:endParaRPr>
          </a:p>
        </p:txBody>
      </p:sp>
    </p:spTree>
    <p:extLst>
      <p:ext uri="{BB962C8B-B14F-4D97-AF65-F5344CB8AC3E}">
        <p14:creationId xmlns:p14="http://schemas.microsoft.com/office/powerpoint/2010/main" val="2759345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5" name="Google Shape;215;p22"/>
          <p:cNvSpPr txBox="1">
            <a:spLocks noGrp="1"/>
          </p:cNvSpPr>
          <p:nvPr>
            <p:ph type="body" idx="1"/>
          </p:nvPr>
        </p:nvSpPr>
        <p:spPr>
          <a:xfrm>
            <a:off x="228600" y="1190625"/>
            <a:ext cx="8716926" cy="1034400"/>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en-GB" sz="1800" dirty="0">
                <a:latin typeface="Raleway"/>
                <a:sym typeface="Raleway SemiBold"/>
              </a:rPr>
              <a:t>Based on the market research we chose the following attributes for CBC</a:t>
            </a:r>
            <a:endParaRPr sz="1800" dirty="0">
              <a:latin typeface="Raleway"/>
              <a:sym typeface="Raleway"/>
            </a:endParaRPr>
          </a:p>
        </p:txBody>
      </p:sp>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Survey Design</a:t>
            </a:r>
            <a:endParaRPr dirty="0"/>
          </a:p>
        </p:txBody>
      </p:sp>
      <p:sp>
        <p:nvSpPr>
          <p:cNvPr id="212" name="Google Shape;212;p22"/>
          <p:cNvSpPr/>
          <p:nvPr/>
        </p:nvSpPr>
        <p:spPr>
          <a:xfrm>
            <a:off x="577603" y="2225351"/>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1</a:t>
            </a:r>
            <a:endParaRPr sz="800" b="1" dirty="0">
              <a:solidFill>
                <a:srgbClr val="FFFFFF"/>
              </a:solidFill>
            </a:endParaRPr>
          </a:p>
        </p:txBody>
      </p:sp>
      <p:sp>
        <p:nvSpPr>
          <p:cNvPr id="214" name="Google Shape;214;p22"/>
          <p:cNvSpPr/>
          <p:nvPr/>
        </p:nvSpPr>
        <p:spPr>
          <a:xfrm>
            <a:off x="577603" y="2795054"/>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2</a:t>
            </a:r>
            <a:endParaRPr sz="800" b="1" dirty="0">
              <a:solidFill>
                <a:srgbClr val="FFFFFF"/>
              </a:solidFill>
            </a:endParaRPr>
          </a:p>
        </p:txBody>
      </p:sp>
      <p:sp>
        <p:nvSpPr>
          <p:cNvPr id="216" name="Google Shape;216;p22"/>
          <p:cNvSpPr/>
          <p:nvPr/>
        </p:nvSpPr>
        <p:spPr>
          <a:xfrm>
            <a:off x="577603" y="3369699"/>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3</a:t>
            </a:r>
            <a:endParaRPr sz="800" b="1" dirty="0">
              <a:solidFill>
                <a:srgbClr val="FFFFFF"/>
              </a:solidFill>
            </a:endParaRPr>
          </a:p>
        </p:txBody>
      </p:sp>
      <p:sp>
        <p:nvSpPr>
          <p:cNvPr id="9" name="Google Shape;215;p22">
            <a:extLst>
              <a:ext uri="{FF2B5EF4-FFF2-40B4-BE49-F238E27FC236}">
                <a16:creationId xmlns:a16="http://schemas.microsoft.com/office/drawing/2014/main" id="{19AB524D-41E1-4FF9-8931-BDE3A8E7CFC6}"/>
              </a:ext>
            </a:extLst>
          </p:cNvPr>
          <p:cNvSpPr txBox="1">
            <a:spLocks/>
          </p:cNvSpPr>
          <p:nvPr/>
        </p:nvSpPr>
        <p:spPr>
          <a:xfrm>
            <a:off x="1019790" y="1932160"/>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Font typeface="Lato"/>
              <a:buNone/>
            </a:pPr>
            <a:r>
              <a:rPr lang="en-US" sz="1600" b="1" dirty="0">
                <a:solidFill>
                  <a:schemeClr val="tx1"/>
                </a:solidFill>
                <a:latin typeface="Raleway"/>
                <a:sym typeface="Raleway SemiBold"/>
              </a:rPr>
              <a:t>Ingredient 	</a:t>
            </a:r>
            <a:r>
              <a:rPr lang="en-US" sz="1600" dirty="0">
                <a:solidFill>
                  <a:schemeClr val="bg2">
                    <a:lumMod val="50000"/>
                    <a:lumOff val="50000"/>
                  </a:schemeClr>
                </a:solidFill>
                <a:latin typeface="Raleway"/>
                <a:sym typeface="Raleway SemiBold"/>
              </a:rPr>
              <a:t>Organic, Physical</a:t>
            </a:r>
          </a:p>
          <a:p>
            <a:pPr marL="0" indent="0">
              <a:spcBef>
                <a:spcPts val="1600"/>
              </a:spcBef>
              <a:spcAft>
                <a:spcPts val="1600"/>
              </a:spcAft>
              <a:buFont typeface="Lato"/>
              <a:buNone/>
            </a:pPr>
            <a:endParaRPr lang="en-US" sz="1600" b="1" dirty="0">
              <a:solidFill>
                <a:schemeClr val="tx1"/>
              </a:solidFill>
              <a:latin typeface="Raleway"/>
              <a:sym typeface="Raleway"/>
            </a:endParaRPr>
          </a:p>
        </p:txBody>
      </p:sp>
      <p:sp>
        <p:nvSpPr>
          <p:cNvPr id="10" name="Google Shape;215;p22">
            <a:extLst>
              <a:ext uri="{FF2B5EF4-FFF2-40B4-BE49-F238E27FC236}">
                <a16:creationId xmlns:a16="http://schemas.microsoft.com/office/drawing/2014/main" id="{1F8F101A-E93F-4E50-8447-CB6CC757C580}"/>
              </a:ext>
            </a:extLst>
          </p:cNvPr>
          <p:cNvSpPr txBox="1">
            <a:spLocks/>
          </p:cNvSpPr>
          <p:nvPr/>
        </p:nvSpPr>
        <p:spPr>
          <a:xfrm>
            <a:off x="1019790" y="2512632"/>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None/>
            </a:pPr>
            <a:r>
              <a:rPr lang="en-US" sz="1600" b="1" dirty="0">
                <a:solidFill>
                  <a:schemeClr val="tx1"/>
                </a:solidFill>
                <a:latin typeface="Raleway"/>
                <a:sym typeface="Raleway SemiBold"/>
              </a:rPr>
              <a:t>Fragrance	</a:t>
            </a:r>
            <a:r>
              <a:rPr lang="en-US" sz="1600" dirty="0">
                <a:solidFill>
                  <a:schemeClr val="bg2">
                    <a:lumMod val="50000"/>
                    <a:lumOff val="50000"/>
                  </a:schemeClr>
                </a:solidFill>
                <a:latin typeface="Raleway"/>
                <a:sym typeface="Raleway SemiBold"/>
              </a:rPr>
              <a:t>Scented,</a:t>
            </a:r>
            <a:r>
              <a:rPr lang="en-US" sz="1600" b="1" dirty="0">
                <a:solidFill>
                  <a:schemeClr val="tx1"/>
                </a:solidFill>
                <a:latin typeface="Raleway"/>
                <a:sym typeface="Raleway SemiBold"/>
              </a:rPr>
              <a:t> </a:t>
            </a:r>
            <a:r>
              <a:rPr lang="en-US" sz="1600" dirty="0">
                <a:solidFill>
                  <a:schemeClr val="bg2">
                    <a:lumMod val="50000"/>
                    <a:lumOff val="50000"/>
                  </a:schemeClr>
                </a:solidFill>
                <a:latin typeface="Raleway"/>
                <a:sym typeface="Raleway SemiBold"/>
              </a:rPr>
              <a:t>Unscented</a:t>
            </a:r>
          </a:p>
        </p:txBody>
      </p:sp>
      <p:sp>
        <p:nvSpPr>
          <p:cNvPr id="12" name="Google Shape;215;p22">
            <a:extLst>
              <a:ext uri="{FF2B5EF4-FFF2-40B4-BE49-F238E27FC236}">
                <a16:creationId xmlns:a16="http://schemas.microsoft.com/office/drawing/2014/main" id="{E9E14771-1928-496C-BE5E-A14B3DE12510}"/>
              </a:ext>
            </a:extLst>
          </p:cNvPr>
          <p:cNvSpPr txBox="1">
            <a:spLocks/>
          </p:cNvSpPr>
          <p:nvPr/>
        </p:nvSpPr>
        <p:spPr>
          <a:xfrm>
            <a:off x="1019790" y="3700898"/>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None/>
            </a:pPr>
            <a:r>
              <a:rPr lang="en-US" sz="1600" b="1" dirty="0">
                <a:solidFill>
                  <a:schemeClr val="tx1"/>
                </a:solidFill>
                <a:latin typeface="Raleway"/>
                <a:sym typeface="Raleway SemiBold"/>
              </a:rPr>
              <a:t>Tint		</a:t>
            </a:r>
            <a:r>
              <a:rPr lang="en-US" sz="1600" dirty="0">
                <a:solidFill>
                  <a:schemeClr val="bg2">
                    <a:lumMod val="50000"/>
                    <a:lumOff val="50000"/>
                  </a:schemeClr>
                </a:solidFill>
                <a:latin typeface="Raleway"/>
                <a:sym typeface="Raleway SemiBold"/>
              </a:rPr>
              <a:t>Tinted, Untinted</a:t>
            </a:r>
            <a:endParaRPr lang="en-US" sz="1600" dirty="0">
              <a:solidFill>
                <a:schemeClr val="bg2">
                  <a:lumMod val="50000"/>
                  <a:lumOff val="50000"/>
                </a:schemeClr>
              </a:solidFill>
              <a:latin typeface="Raleway"/>
              <a:sym typeface="Raleway"/>
            </a:endParaRPr>
          </a:p>
        </p:txBody>
      </p:sp>
      <p:sp>
        <p:nvSpPr>
          <p:cNvPr id="11" name="Google Shape;216;p22">
            <a:extLst>
              <a:ext uri="{FF2B5EF4-FFF2-40B4-BE49-F238E27FC236}">
                <a16:creationId xmlns:a16="http://schemas.microsoft.com/office/drawing/2014/main" id="{59DC2492-16E4-426B-81E4-69AEBF31DB89}"/>
              </a:ext>
            </a:extLst>
          </p:cNvPr>
          <p:cNvSpPr/>
          <p:nvPr/>
        </p:nvSpPr>
        <p:spPr>
          <a:xfrm>
            <a:off x="577603" y="3945129"/>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dirty="0">
                <a:solidFill>
                  <a:srgbClr val="FFFFFF"/>
                </a:solidFill>
              </a:rPr>
              <a:t>4</a:t>
            </a:r>
            <a:endParaRPr sz="800" b="1" dirty="0">
              <a:solidFill>
                <a:srgbClr val="FFFFFF"/>
              </a:solidFill>
            </a:endParaRPr>
          </a:p>
        </p:txBody>
      </p:sp>
      <p:sp>
        <p:nvSpPr>
          <p:cNvPr id="13" name="Google Shape;215;p22">
            <a:extLst>
              <a:ext uri="{FF2B5EF4-FFF2-40B4-BE49-F238E27FC236}">
                <a16:creationId xmlns:a16="http://schemas.microsoft.com/office/drawing/2014/main" id="{A5F79575-EF8E-4B10-9F22-A143F39051F4}"/>
              </a:ext>
            </a:extLst>
          </p:cNvPr>
          <p:cNvSpPr txBox="1">
            <a:spLocks/>
          </p:cNvSpPr>
          <p:nvPr/>
        </p:nvSpPr>
        <p:spPr>
          <a:xfrm>
            <a:off x="1019790" y="3075129"/>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None/>
            </a:pPr>
            <a:r>
              <a:rPr lang="en-US" sz="1600" b="1" dirty="0">
                <a:solidFill>
                  <a:schemeClr val="tx1"/>
                </a:solidFill>
                <a:latin typeface="Raleway"/>
                <a:sym typeface="Raleway SemiBold"/>
              </a:rPr>
              <a:t>Dispenser	</a:t>
            </a:r>
            <a:r>
              <a:rPr lang="en-US" sz="1600" dirty="0">
                <a:solidFill>
                  <a:schemeClr val="bg2">
                    <a:lumMod val="50000"/>
                    <a:lumOff val="50000"/>
                  </a:schemeClr>
                </a:solidFill>
                <a:latin typeface="Raleway"/>
                <a:sym typeface="Raleway SemiBold"/>
              </a:rPr>
              <a:t>Cream, Spray, 2-in-1</a:t>
            </a:r>
            <a:endParaRPr lang="en-US" sz="1600" dirty="0">
              <a:solidFill>
                <a:schemeClr val="bg2">
                  <a:lumMod val="50000"/>
                  <a:lumOff val="50000"/>
                </a:schemeClr>
              </a:solidFill>
              <a:latin typeface="Raleway"/>
              <a:sym typeface="Raleway"/>
            </a:endParaRPr>
          </a:p>
        </p:txBody>
      </p:sp>
      <p:grpSp>
        <p:nvGrpSpPr>
          <p:cNvPr id="16" name="Group 15">
            <a:extLst>
              <a:ext uri="{FF2B5EF4-FFF2-40B4-BE49-F238E27FC236}">
                <a16:creationId xmlns:a16="http://schemas.microsoft.com/office/drawing/2014/main" id="{1C1608F8-71C7-4FE6-A5C9-00378DB9C30D}"/>
              </a:ext>
            </a:extLst>
          </p:cNvPr>
          <p:cNvGrpSpPr/>
          <p:nvPr/>
        </p:nvGrpSpPr>
        <p:grpSpPr>
          <a:xfrm>
            <a:off x="8194158" y="0"/>
            <a:ext cx="949842" cy="465079"/>
            <a:chOff x="8194158" y="0"/>
            <a:chExt cx="949842" cy="465079"/>
          </a:xfrm>
        </p:grpSpPr>
        <p:sp>
          <p:nvSpPr>
            <p:cNvPr id="17" name="Rectangle 16">
              <a:extLst>
                <a:ext uri="{FF2B5EF4-FFF2-40B4-BE49-F238E27FC236}">
                  <a16:creationId xmlns:a16="http://schemas.microsoft.com/office/drawing/2014/main" id="{7F048B7F-838E-4B87-B076-8F399C405469}"/>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4" descr="Image result for banana boat logo">
              <a:extLst>
                <a:ext uri="{FF2B5EF4-FFF2-40B4-BE49-F238E27FC236}">
                  <a16:creationId xmlns:a16="http://schemas.microsoft.com/office/drawing/2014/main" id="{3CBD2DCD-0219-42EC-A8E0-B9BC3CE5E84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Image result for mturk">
            <a:extLst>
              <a:ext uri="{FF2B5EF4-FFF2-40B4-BE49-F238E27FC236}">
                <a16:creationId xmlns:a16="http://schemas.microsoft.com/office/drawing/2014/main" id="{F073E163-B3DA-4825-AC55-9E3D36F319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422" b="25428"/>
          <a:stretch/>
        </p:blipFill>
        <p:spPr bwMode="auto">
          <a:xfrm>
            <a:off x="6343189" y="2084067"/>
            <a:ext cx="2097859" cy="105205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data cleaning">
            <a:extLst>
              <a:ext uri="{FF2B5EF4-FFF2-40B4-BE49-F238E27FC236}">
                <a16:creationId xmlns:a16="http://schemas.microsoft.com/office/drawing/2014/main" id="{5BF4B0F2-C06F-4FCD-BF69-A071ACA3E2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7896" y="3296759"/>
            <a:ext cx="1788443" cy="119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64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water, beach&#10;&#10;Description generated with very high confidence">
            <a:extLst>
              <a:ext uri="{FF2B5EF4-FFF2-40B4-BE49-F238E27FC236}">
                <a16:creationId xmlns:a16="http://schemas.microsoft.com/office/drawing/2014/main" id="{7C7C9DEE-7DB4-4A4F-B6C7-5009D4A67D9F}"/>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r="1326"/>
          <a:stretch/>
        </p:blipFill>
        <p:spPr>
          <a:xfrm>
            <a:off x="15" y="7"/>
            <a:ext cx="9143985" cy="5143493"/>
          </a:xfrm>
          <a:prstGeom prst="rect">
            <a:avLst/>
          </a:prstGeom>
        </p:spPr>
      </p:pic>
      <p:pic>
        <p:nvPicPr>
          <p:cNvPr id="7" name="Google Shape;204;p21">
            <a:extLst>
              <a:ext uri="{FF2B5EF4-FFF2-40B4-BE49-F238E27FC236}">
                <a16:creationId xmlns:a16="http://schemas.microsoft.com/office/drawing/2014/main" id="{DB274862-15E4-4833-BFEE-C6683FD68B08}"/>
              </a:ext>
            </a:extLst>
          </p:cNvPr>
          <p:cNvPicPr preferRelativeResize="0">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rcRect l="18919" t="23731" r="19776" b="21696"/>
          <a:stretch/>
        </p:blipFill>
        <p:spPr>
          <a:xfrm>
            <a:off x="7646072" y="216110"/>
            <a:ext cx="1355591" cy="1204486"/>
          </a:xfrm>
          <a:prstGeom prst="rect">
            <a:avLst/>
          </a:prstGeom>
          <a:noFill/>
          <a:ln>
            <a:noFill/>
          </a:ln>
        </p:spPr>
      </p:pic>
      <p:sp>
        <p:nvSpPr>
          <p:cNvPr id="9" name="Google Shape;198;p20">
            <a:extLst>
              <a:ext uri="{FF2B5EF4-FFF2-40B4-BE49-F238E27FC236}">
                <a16:creationId xmlns:a16="http://schemas.microsoft.com/office/drawing/2014/main" id="{D60AF41B-8C60-4BB2-B7C1-4182AA78F3A8}"/>
              </a:ext>
            </a:extLst>
          </p:cNvPr>
          <p:cNvSpPr txBox="1">
            <a:spLocks/>
          </p:cNvSpPr>
          <p:nvPr/>
        </p:nvSpPr>
        <p:spPr>
          <a:xfrm>
            <a:off x="0" y="655638"/>
            <a:ext cx="7689850" cy="5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GB" sz="2800" b="1" i="0" u="none" strike="noStrike" kern="0" cap="none" spc="0" normalizeH="0" baseline="0" noProof="0" dirty="0">
                <a:ln>
                  <a:noFill/>
                </a:ln>
                <a:solidFill>
                  <a:srgbClr val="1C3678"/>
                </a:solidFill>
                <a:effectLst/>
                <a:uLnTx/>
                <a:uFillTx/>
                <a:latin typeface="Raleway"/>
                <a:sym typeface="Raleway"/>
              </a:rPr>
              <a:t>Analyses and Results</a:t>
            </a:r>
          </a:p>
        </p:txBody>
      </p:sp>
    </p:spTree>
    <p:extLst>
      <p:ext uri="{BB962C8B-B14F-4D97-AF65-F5344CB8AC3E}">
        <p14:creationId xmlns:p14="http://schemas.microsoft.com/office/powerpoint/2010/main" val="419922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ky, outdoor, water, beach&#10;&#10;Description generated with very high confidence">
            <a:extLst>
              <a:ext uri="{FF2B5EF4-FFF2-40B4-BE49-F238E27FC236}">
                <a16:creationId xmlns:a16="http://schemas.microsoft.com/office/drawing/2014/main" id="{7C7C9DEE-7DB4-4A4F-B6C7-5009D4A67D9F}"/>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r="1326"/>
          <a:stretch/>
        </p:blipFill>
        <p:spPr>
          <a:xfrm>
            <a:off x="15" y="7"/>
            <a:ext cx="9143985" cy="5143493"/>
          </a:xfrm>
          <a:prstGeom prst="rect">
            <a:avLst/>
          </a:prstGeom>
        </p:spPr>
      </p:pic>
      <p:sp>
        <p:nvSpPr>
          <p:cNvPr id="6" name="Google Shape;198;p20">
            <a:extLst>
              <a:ext uri="{FF2B5EF4-FFF2-40B4-BE49-F238E27FC236}">
                <a16:creationId xmlns:a16="http://schemas.microsoft.com/office/drawing/2014/main" id="{41C1443D-D684-4DEB-AB53-082B77A42822}"/>
              </a:ext>
            </a:extLst>
          </p:cNvPr>
          <p:cNvSpPr txBox="1">
            <a:spLocks/>
          </p:cNvSpPr>
          <p:nvPr/>
        </p:nvSpPr>
        <p:spPr>
          <a:xfrm>
            <a:off x="0" y="655638"/>
            <a:ext cx="7689850" cy="5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1200"/>
              </a:spcAft>
              <a:buClr>
                <a:srgbClr val="000000"/>
              </a:buClr>
              <a:buSzPts val="2800"/>
              <a:buFont typeface="Raleway"/>
              <a:buNone/>
              <a:tabLst/>
              <a:defRPr/>
            </a:pPr>
            <a:r>
              <a:rPr kumimoji="0" lang="en-GB" sz="2800" b="1" i="0" u="none" strike="noStrike" kern="0" cap="none" spc="0" normalizeH="0" baseline="0" noProof="0" dirty="0">
                <a:ln>
                  <a:noFill/>
                </a:ln>
                <a:solidFill>
                  <a:srgbClr val="1C3678"/>
                </a:solidFill>
                <a:effectLst/>
                <a:uLnTx/>
                <a:uFillTx/>
                <a:latin typeface="Raleway"/>
                <a:sym typeface="Raleway"/>
              </a:rPr>
              <a:t>AGENDA</a:t>
            </a:r>
          </a:p>
          <a:p>
            <a:pPr marL="539750" lvl="0" indent="-342900" defTabSz="685800">
              <a:lnSpc>
                <a:spcPct val="150000"/>
              </a:lnSpc>
              <a:buClr>
                <a:srgbClr val="002060"/>
              </a:buClr>
              <a:buSzPct val="75000"/>
              <a:buFont typeface="Wingdings" panose="05000000000000000000" pitchFamily="2" charset="2"/>
              <a:buChar char="v"/>
            </a:pPr>
            <a:r>
              <a:rPr lang="en-GB" sz="2000" dirty="0">
                <a:solidFill>
                  <a:srgbClr val="1C3678"/>
                </a:solidFill>
                <a:latin typeface="Arial"/>
                <a:cs typeface="Arial"/>
                <a:sym typeface="Arial"/>
              </a:rPr>
              <a:t>Introduction to Banana Boat</a:t>
            </a:r>
          </a:p>
          <a:p>
            <a:pPr marL="539750" lvl="0" indent="-342900" defTabSz="685800">
              <a:lnSpc>
                <a:spcPct val="150000"/>
              </a:lnSpc>
              <a:buClr>
                <a:srgbClr val="002060"/>
              </a:buClr>
              <a:buSzPct val="75000"/>
              <a:buFont typeface="Wingdings" panose="05000000000000000000" pitchFamily="2" charset="2"/>
              <a:buChar char="v"/>
            </a:pPr>
            <a:r>
              <a:rPr lang="en-GB" sz="2000" dirty="0">
                <a:solidFill>
                  <a:srgbClr val="1C3678"/>
                </a:solidFill>
                <a:latin typeface="Arial"/>
                <a:cs typeface="Arial"/>
                <a:sym typeface="Arial"/>
              </a:rPr>
              <a:t>Problem Overview</a:t>
            </a:r>
          </a:p>
          <a:p>
            <a:pPr marL="539750" lvl="0" indent="-342900" defTabSz="685800">
              <a:lnSpc>
                <a:spcPct val="150000"/>
              </a:lnSpc>
              <a:buClr>
                <a:srgbClr val="002060"/>
              </a:buClr>
              <a:buSzPct val="75000"/>
              <a:buFont typeface="Wingdings" panose="05000000000000000000" pitchFamily="2" charset="2"/>
              <a:buChar char="v"/>
            </a:pPr>
            <a:r>
              <a:rPr lang="en-GB" sz="2000" dirty="0">
                <a:solidFill>
                  <a:srgbClr val="1C3678"/>
                </a:solidFill>
                <a:latin typeface="Arial"/>
                <a:cs typeface="Arial"/>
                <a:sym typeface="Arial"/>
              </a:rPr>
              <a:t>Solution Approach</a:t>
            </a:r>
          </a:p>
          <a:p>
            <a:pPr marL="539750" lvl="0" indent="-342900" defTabSz="685800">
              <a:lnSpc>
                <a:spcPct val="150000"/>
              </a:lnSpc>
              <a:buClr>
                <a:srgbClr val="002060"/>
              </a:buClr>
              <a:buSzPct val="75000"/>
              <a:buFont typeface="Wingdings" panose="05000000000000000000" pitchFamily="2" charset="2"/>
              <a:buChar char="v"/>
            </a:pPr>
            <a:r>
              <a:rPr lang="en-GB" sz="2000" dirty="0">
                <a:solidFill>
                  <a:srgbClr val="1C3678"/>
                </a:solidFill>
                <a:latin typeface="Arial"/>
                <a:cs typeface="Arial"/>
                <a:sym typeface="Arial"/>
              </a:rPr>
              <a:t>Analyses and Results</a:t>
            </a:r>
          </a:p>
          <a:p>
            <a:pPr marL="539750" lvl="0" indent="-342900" defTabSz="685800">
              <a:lnSpc>
                <a:spcPct val="150000"/>
              </a:lnSpc>
              <a:buClr>
                <a:srgbClr val="002060"/>
              </a:buClr>
              <a:buSzPct val="75000"/>
              <a:buFont typeface="Wingdings" panose="05000000000000000000" pitchFamily="2" charset="2"/>
              <a:buChar char="v"/>
            </a:pPr>
            <a:r>
              <a:rPr lang="en-GB" sz="2000" dirty="0">
                <a:solidFill>
                  <a:srgbClr val="1C3678"/>
                </a:solidFill>
                <a:latin typeface="Arial"/>
                <a:cs typeface="Arial"/>
                <a:sym typeface="Arial"/>
              </a:rPr>
              <a:t>Recommendations</a:t>
            </a:r>
            <a:br>
              <a:rPr lang="en-GB" sz="2100" b="0" dirty="0">
                <a:solidFill>
                  <a:srgbClr val="1C3678"/>
                </a:solidFill>
                <a:latin typeface="Arial"/>
                <a:cs typeface="Arial"/>
                <a:sym typeface="Arial"/>
              </a:rPr>
            </a:br>
            <a:endParaRPr kumimoji="0" lang="en-GB" sz="2800" b="1" i="0" u="none" strike="noStrike" kern="0" cap="none" spc="0" normalizeH="0" baseline="0" noProof="0" dirty="0">
              <a:ln>
                <a:noFill/>
              </a:ln>
              <a:solidFill>
                <a:srgbClr val="000000"/>
              </a:solidFill>
              <a:effectLst/>
              <a:uLnTx/>
              <a:uFillTx/>
              <a:latin typeface="Raleway"/>
              <a:sym typeface="Raleway"/>
            </a:endParaRPr>
          </a:p>
        </p:txBody>
      </p:sp>
      <p:pic>
        <p:nvPicPr>
          <p:cNvPr id="7" name="Google Shape;204;p21">
            <a:extLst>
              <a:ext uri="{FF2B5EF4-FFF2-40B4-BE49-F238E27FC236}">
                <a16:creationId xmlns:a16="http://schemas.microsoft.com/office/drawing/2014/main" id="{DB274862-15E4-4833-BFEE-C6683FD68B08}"/>
              </a:ext>
            </a:extLst>
          </p:cNvPr>
          <p:cNvPicPr preferRelativeResize="0">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rcRect l="18919" t="23731" r="19776" b="21696"/>
          <a:stretch/>
        </p:blipFill>
        <p:spPr>
          <a:xfrm>
            <a:off x="7646072" y="216110"/>
            <a:ext cx="1355591" cy="1204486"/>
          </a:xfrm>
          <a:prstGeom prst="rect">
            <a:avLst/>
          </a:prstGeom>
          <a:noFill/>
          <a:ln>
            <a:noFill/>
          </a:ln>
        </p:spPr>
      </p:pic>
    </p:spTree>
    <p:extLst>
      <p:ext uri="{BB962C8B-B14F-4D97-AF65-F5344CB8AC3E}">
        <p14:creationId xmlns:p14="http://schemas.microsoft.com/office/powerpoint/2010/main" val="895155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Preference Measurement</a:t>
            </a:r>
            <a:endParaRPr dirty="0"/>
          </a:p>
        </p:txBody>
      </p:sp>
      <mc:AlternateContent xmlns:mc="http://schemas.openxmlformats.org/markup-compatibility/2006" xmlns:cx2="http://schemas.microsoft.com/office/drawing/2015/10/21/chartex">
        <mc:Choice Requires="cx2">
          <p:graphicFrame>
            <p:nvGraphicFramePr>
              <p:cNvPr id="15" name="Chart 14">
                <a:extLst>
                  <a:ext uri="{FF2B5EF4-FFF2-40B4-BE49-F238E27FC236}">
                    <a16:creationId xmlns:a16="http://schemas.microsoft.com/office/drawing/2014/main" id="{215869BC-AC72-4C58-BFFA-25762691B102}"/>
                  </a:ext>
                </a:extLst>
              </p:cNvPr>
              <p:cNvGraphicFramePr/>
              <p:nvPr>
                <p:extLst>
                  <p:ext uri="{D42A27DB-BD31-4B8C-83A1-F6EECF244321}">
                    <p14:modId xmlns:p14="http://schemas.microsoft.com/office/powerpoint/2010/main" val="2361661540"/>
                  </p:ext>
                </p:extLst>
              </p:nvPr>
            </p:nvGraphicFramePr>
            <p:xfrm>
              <a:off x="1652661" y="1594884"/>
              <a:ext cx="5838677" cy="313866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5" name="Chart 14">
                <a:extLst>
                  <a:ext uri="{FF2B5EF4-FFF2-40B4-BE49-F238E27FC236}">
                    <a16:creationId xmlns:cx2="http://schemas.microsoft.com/office/drawing/2015/10/21/chartex" xmlns="" xmlns:a16="http://schemas.microsoft.com/office/drawing/2014/main" id="{215869BC-AC72-4C58-BFFA-25762691B102}"/>
                  </a:ext>
                </a:extLst>
              </p:cNvPr>
              <p:cNvPicPr>
                <a:picLocks noGrp="1" noRot="1" noChangeAspect="1" noMove="1" noResize="1" noEditPoints="1" noAdjustHandles="1" noChangeArrowheads="1" noChangeShapeType="1"/>
              </p:cNvPicPr>
              <p:nvPr/>
            </p:nvPicPr>
            <p:blipFill>
              <a:blip r:embed="rId4"/>
              <a:stretch>
                <a:fillRect/>
              </a:stretch>
            </p:blipFill>
            <p:spPr>
              <a:xfrm>
                <a:off x="1652661" y="1594884"/>
                <a:ext cx="5838677" cy="3138660"/>
              </a:xfrm>
              <a:prstGeom prst="rect">
                <a:avLst/>
              </a:prstGeom>
            </p:spPr>
          </p:pic>
        </mc:Fallback>
      </mc:AlternateContent>
      <p:sp>
        <p:nvSpPr>
          <p:cNvPr id="18" name="Google Shape;322;p32">
            <a:extLst>
              <a:ext uri="{FF2B5EF4-FFF2-40B4-BE49-F238E27FC236}">
                <a16:creationId xmlns:a16="http://schemas.microsoft.com/office/drawing/2014/main" id="{E918AA22-0200-44E9-A29D-19F305E91438}"/>
              </a:ext>
            </a:extLst>
          </p:cNvPr>
          <p:cNvSpPr/>
          <p:nvPr/>
        </p:nvSpPr>
        <p:spPr>
          <a:xfrm>
            <a:off x="1432153" y="1973771"/>
            <a:ext cx="6279692" cy="923665"/>
          </a:xfrm>
          <a:prstGeom prst="roundRect">
            <a:avLst>
              <a:gd name="adj" fmla="val 16667"/>
            </a:avLst>
          </a:prstGeom>
          <a:noFill/>
          <a:ln w="38100" cap="flat" cmpd="sng">
            <a:solidFill>
              <a:schemeClr val="accent6">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 name="Group 18">
            <a:extLst>
              <a:ext uri="{FF2B5EF4-FFF2-40B4-BE49-F238E27FC236}">
                <a16:creationId xmlns:a16="http://schemas.microsoft.com/office/drawing/2014/main" id="{1C3881CE-A368-4846-B181-E1145446D7DA}"/>
              </a:ext>
            </a:extLst>
          </p:cNvPr>
          <p:cNvGrpSpPr/>
          <p:nvPr/>
        </p:nvGrpSpPr>
        <p:grpSpPr>
          <a:xfrm>
            <a:off x="8194158" y="0"/>
            <a:ext cx="949842" cy="465079"/>
            <a:chOff x="8194158" y="0"/>
            <a:chExt cx="949842" cy="465079"/>
          </a:xfrm>
        </p:grpSpPr>
        <p:sp>
          <p:nvSpPr>
            <p:cNvPr id="20" name="Rectangle 19">
              <a:extLst>
                <a:ext uri="{FF2B5EF4-FFF2-40B4-BE49-F238E27FC236}">
                  <a16:creationId xmlns:a16="http://schemas.microsoft.com/office/drawing/2014/main" id="{73B219A7-E33A-46A9-A778-CF9839816A66}"/>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4" descr="Image result for banana boat logo">
              <a:extLst>
                <a:ext uri="{FF2B5EF4-FFF2-40B4-BE49-F238E27FC236}">
                  <a16:creationId xmlns:a16="http://schemas.microsoft.com/office/drawing/2014/main" id="{4BE10ED0-8B3E-468B-8DC7-677AAB56703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7546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Preference Measurement</a:t>
            </a:r>
            <a:endParaRPr dirty="0"/>
          </a:p>
        </p:txBody>
      </p:sp>
      <mc:AlternateContent xmlns:mc="http://schemas.openxmlformats.org/markup-compatibility/2006" xmlns:cx2="http://schemas.microsoft.com/office/drawing/2015/10/21/chartex">
        <mc:Choice Requires="cx2">
          <p:graphicFrame>
            <p:nvGraphicFramePr>
              <p:cNvPr id="15" name="Chart 14">
                <a:extLst>
                  <a:ext uri="{FF2B5EF4-FFF2-40B4-BE49-F238E27FC236}">
                    <a16:creationId xmlns:a16="http://schemas.microsoft.com/office/drawing/2014/main" id="{215869BC-AC72-4C58-BFFA-25762691B102}"/>
                  </a:ext>
                </a:extLst>
              </p:cNvPr>
              <p:cNvGraphicFramePr/>
              <p:nvPr>
                <p:extLst/>
              </p:nvPr>
            </p:nvGraphicFramePr>
            <p:xfrm>
              <a:off x="1652661" y="1594884"/>
              <a:ext cx="5838677" cy="313866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5" name="Chart 14">
                <a:extLst>
                  <a:ext uri="{FF2B5EF4-FFF2-40B4-BE49-F238E27FC236}">
                    <a16:creationId xmlns:cx2="http://schemas.microsoft.com/office/drawing/2015/10/21/chartex" xmlns="" xmlns:a16="http://schemas.microsoft.com/office/drawing/2014/main" id="{215869BC-AC72-4C58-BFFA-25762691B102}"/>
                  </a:ext>
                </a:extLst>
              </p:cNvPr>
              <p:cNvPicPr>
                <a:picLocks noGrp="1" noRot="1" noChangeAspect="1" noMove="1" noResize="1" noEditPoints="1" noAdjustHandles="1" noChangeArrowheads="1" noChangeShapeType="1"/>
              </p:cNvPicPr>
              <p:nvPr/>
            </p:nvPicPr>
            <p:blipFill>
              <a:blip r:embed="rId4"/>
              <a:stretch>
                <a:fillRect/>
              </a:stretch>
            </p:blipFill>
            <p:spPr>
              <a:xfrm>
                <a:off x="1652661" y="1594884"/>
                <a:ext cx="5838677" cy="3138660"/>
              </a:xfrm>
              <a:prstGeom prst="rect">
                <a:avLst/>
              </a:prstGeom>
            </p:spPr>
          </p:pic>
        </mc:Fallback>
      </mc:AlternateContent>
      <p:sp>
        <p:nvSpPr>
          <p:cNvPr id="18" name="Google Shape;322;p32">
            <a:extLst>
              <a:ext uri="{FF2B5EF4-FFF2-40B4-BE49-F238E27FC236}">
                <a16:creationId xmlns:a16="http://schemas.microsoft.com/office/drawing/2014/main" id="{E918AA22-0200-44E9-A29D-19F305E91438}"/>
              </a:ext>
            </a:extLst>
          </p:cNvPr>
          <p:cNvSpPr/>
          <p:nvPr/>
        </p:nvSpPr>
        <p:spPr>
          <a:xfrm>
            <a:off x="1432153" y="2866138"/>
            <a:ext cx="6279692" cy="923665"/>
          </a:xfrm>
          <a:prstGeom prst="roundRect">
            <a:avLst>
              <a:gd name="adj" fmla="val 16667"/>
            </a:avLst>
          </a:prstGeom>
          <a:noFill/>
          <a:ln w="38100" cap="flat" cmpd="sng">
            <a:solidFill>
              <a:schemeClr val="accent6">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 name="Group 18">
            <a:extLst>
              <a:ext uri="{FF2B5EF4-FFF2-40B4-BE49-F238E27FC236}">
                <a16:creationId xmlns:a16="http://schemas.microsoft.com/office/drawing/2014/main" id="{1C3881CE-A368-4846-B181-E1145446D7DA}"/>
              </a:ext>
            </a:extLst>
          </p:cNvPr>
          <p:cNvGrpSpPr/>
          <p:nvPr/>
        </p:nvGrpSpPr>
        <p:grpSpPr>
          <a:xfrm>
            <a:off x="8194158" y="0"/>
            <a:ext cx="949842" cy="465079"/>
            <a:chOff x="8194158" y="0"/>
            <a:chExt cx="949842" cy="465079"/>
          </a:xfrm>
        </p:grpSpPr>
        <p:sp>
          <p:nvSpPr>
            <p:cNvPr id="20" name="Rectangle 19">
              <a:extLst>
                <a:ext uri="{FF2B5EF4-FFF2-40B4-BE49-F238E27FC236}">
                  <a16:creationId xmlns:a16="http://schemas.microsoft.com/office/drawing/2014/main" id="{73B219A7-E33A-46A9-A778-CF9839816A66}"/>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4" descr="Image result for banana boat logo">
              <a:extLst>
                <a:ext uri="{FF2B5EF4-FFF2-40B4-BE49-F238E27FC236}">
                  <a16:creationId xmlns:a16="http://schemas.microsoft.com/office/drawing/2014/main" id="{4BE10ED0-8B3E-468B-8DC7-677AAB56703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186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Preference Measurement</a:t>
            </a:r>
            <a:endParaRPr dirty="0"/>
          </a:p>
        </p:txBody>
      </p:sp>
      <mc:AlternateContent xmlns:mc="http://schemas.openxmlformats.org/markup-compatibility/2006" xmlns:cx2="http://schemas.microsoft.com/office/drawing/2015/10/21/chartex">
        <mc:Choice Requires="cx2">
          <p:graphicFrame>
            <p:nvGraphicFramePr>
              <p:cNvPr id="15" name="Chart 14">
                <a:extLst>
                  <a:ext uri="{FF2B5EF4-FFF2-40B4-BE49-F238E27FC236}">
                    <a16:creationId xmlns:a16="http://schemas.microsoft.com/office/drawing/2014/main" id="{215869BC-AC72-4C58-BFFA-25762691B102}"/>
                  </a:ext>
                </a:extLst>
              </p:cNvPr>
              <p:cNvGraphicFramePr/>
              <p:nvPr>
                <p:extLst>
                  <p:ext uri="{D42A27DB-BD31-4B8C-83A1-F6EECF244321}">
                    <p14:modId xmlns:p14="http://schemas.microsoft.com/office/powerpoint/2010/main" val="1967255357"/>
                  </p:ext>
                </p:extLst>
              </p:nvPr>
            </p:nvGraphicFramePr>
            <p:xfrm>
              <a:off x="1652661" y="1594884"/>
              <a:ext cx="5838677" cy="313866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5" name="Chart 14">
                <a:extLst>
                  <a:ext uri="{FF2B5EF4-FFF2-40B4-BE49-F238E27FC236}">
                    <a16:creationId xmlns:cx2="http://schemas.microsoft.com/office/drawing/2015/10/21/chartex" xmlns="" xmlns:a16="http://schemas.microsoft.com/office/drawing/2014/main" id="{215869BC-AC72-4C58-BFFA-25762691B102}"/>
                  </a:ext>
                </a:extLst>
              </p:cNvPr>
              <p:cNvPicPr>
                <a:picLocks noGrp="1" noRot="1" noChangeAspect="1" noMove="1" noResize="1" noEditPoints="1" noAdjustHandles="1" noChangeArrowheads="1" noChangeShapeType="1"/>
              </p:cNvPicPr>
              <p:nvPr/>
            </p:nvPicPr>
            <p:blipFill>
              <a:blip r:embed="rId4"/>
              <a:stretch>
                <a:fillRect/>
              </a:stretch>
            </p:blipFill>
            <p:spPr>
              <a:xfrm>
                <a:off x="1652661" y="1594884"/>
                <a:ext cx="5838677" cy="3138660"/>
              </a:xfrm>
              <a:prstGeom prst="rect">
                <a:avLst/>
              </a:prstGeom>
            </p:spPr>
          </p:pic>
        </mc:Fallback>
      </mc:AlternateContent>
      <p:sp>
        <p:nvSpPr>
          <p:cNvPr id="2" name="Rectangle 1">
            <a:extLst>
              <a:ext uri="{FF2B5EF4-FFF2-40B4-BE49-F238E27FC236}">
                <a16:creationId xmlns:a16="http://schemas.microsoft.com/office/drawing/2014/main" id="{7BB39835-5DB2-4B4D-A5C2-933FCD0FA94D}"/>
              </a:ext>
            </a:extLst>
          </p:cNvPr>
          <p:cNvSpPr/>
          <p:nvPr/>
        </p:nvSpPr>
        <p:spPr>
          <a:xfrm>
            <a:off x="588663" y="2035090"/>
            <a:ext cx="497252" cy="307777"/>
          </a:xfrm>
          <a:prstGeom prst="rect">
            <a:avLst/>
          </a:prstGeom>
        </p:spPr>
        <p:txBody>
          <a:bodyPr wrap="none">
            <a:spAutoFit/>
          </a:bodyPr>
          <a:lstStyle/>
          <a:p>
            <a:r>
              <a:rPr lang="en-US" b="1" dirty="0">
                <a:solidFill>
                  <a:schemeClr val="tx1"/>
                </a:solidFill>
                <a:latin typeface="Raleway"/>
                <a:sym typeface="Raleway SemiBold"/>
              </a:rPr>
              <a:t>$10</a:t>
            </a:r>
            <a:endParaRPr lang="en-US" dirty="0"/>
          </a:p>
        </p:txBody>
      </p:sp>
      <p:sp>
        <p:nvSpPr>
          <p:cNvPr id="7" name="Rectangle 6">
            <a:extLst>
              <a:ext uri="{FF2B5EF4-FFF2-40B4-BE49-F238E27FC236}">
                <a16:creationId xmlns:a16="http://schemas.microsoft.com/office/drawing/2014/main" id="{28981336-91AE-462D-AECD-86AE44E08A7C}"/>
              </a:ext>
            </a:extLst>
          </p:cNvPr>
          <p:cNvSpPr/>
          <p:nvPr/>
        </p:nvSpPr>
        <p:spPr>
          <a:xfrm>
            <a:off x="405921" y="2933790"/>
            <a:ext cx="862737" cy="307777"/>
          </a:xfrm>
          <a:prstGeom prst="rect">
            <a:avLst/>
          </a:prstGeom>
        </p:spPr>
        <p:txBody>
          <a:bodyPr wrap="none">
            <a:spAutoFit/>
          </a:bodyPr>
          <a:lstStyle/>
          <a:p>
            <a:r>
              <a:rPr lang="en-US" b="1" dirty="0">
                <a:solidFill>
                  <a:schemeClr val="tx1"/>
                </a:solidFill>
                <a:latin typeface="Raleway"/>
                <a:sym typeface="Raleway SemiBold"/>
              </a:rPr>
              <a:t>Organic</a:t>
            </a:r>
            <a:endParaRPr lang="en-US" dirty="0"/>
          </a:p>
        </p:txBody>
      </p:sp>
      <p:sp>
        <p:nvSpPr>
          <p:cNvPr id="9" name="Rectangle 8">
            <a:extLst>
              <a:ext uri="{FF2B5EF4-FFF2-40B4-BE49-F238E27FC236}">
                <a16:creationId xmlns:a16="http://schemas.microsoft.com/office/drawing/2014/main" id="{B0F7CF98-EC9A-4511-80FA-058BDD59246D}"/>
              </a:ext>
            </a:extLst>
          </p:cNvPr>
          <p:cNvSpPr/>
          <p:nvPr/>
        </p:nvSpPr>
        <p:spPr>
          <a:xfrm>
            <a:off x="497292" y="3832490"/>
            <a:ext cx="679994" cy="307777"/>
          </a:xfrm>
          <a:prstGeom prst="rect">
            <a:avLst/>
          </a:prstGeom>
        </p:spPr>
        <p:txBody>
          <a:bodyPr wrap="none">
            <a:spAutoFit/>
          </a:bodyPr>
          <a:lstStyle/>
          <a:p>
            <a:r>
              <a:rPr lang="en-US" b="1" dirty="0">
                <a:solidFill>
                  <a:schemeClr val="tx1"/>
                </a:solidFill>
                <a:latin typeface="Raleway"/>
                <a:sym typeface="Raleway SemiBold"/>
              </a:rPr>
              <a:t>Spray</a:t>
            </a:r>
            <a:endParaRPr lang="en-US" dirty="0"/>
          </a:p>
        </p:txBody>
      </p:sp>
      <p:sp>
        <p:nvSpPr>
          <p:cNvPr id="19" name="Rectangle 18">
            <a:extLst>
              <a:ext uri="{FF2B5EF4-FFF2-40B4-BE49-F238E27FC236}">
                <a16:creationId xmlns:a16="http://schemas.microsoft.com/office/drawing/2014/main" id="{F5DBF16D-87C2-4A78-972A-3F4407E8A03E}"/>
              </a:ext>
            </a:extLst>
          </p:cNvPr>
          <p:cNvSpPr/>
          <p:nvPr/>
        </p:nvSpPr>
        <p:spPr>
          <a:xfrm>
            <a:off x="7503649" y="2471407"/>
            <a:ext cx="1277914" cy="307777"/>
          </a:xfrm>
          <a:prstGeom prst="rect">
            <a:avLst/>
          </a:prstGeom>
        </p:spPr>
        <p:txBody>
          <a:bodyPr wrap="none">
            <a:spAutoFit/>
          </a:bodyPr>
          <a:lstStyle/>
          <a:p>
            <a:r>
              <a:rPr lang="en-US" b="1" dirty="0">
                <a:solidFill>
                  <a:schemeClr val="tx1"/>
                </a:solidFill>
                <a:latin typeface="Raleway"/>
                <a:sym typeface="Raleway SemiBold"/>
              </a:rPr>
              <a:t>Banana Boat</a:t>
            </a:r>
            <a:endParaRPr lang="en-US" dirty="0"/>
          </a:p>
        </p:txBody>
      </p:sp>
      <p:sp>
        <p:nvSpPr>
          <p:cNvPr id="21" name="Rectangle 20">
            <a:extLst>
              <a:ext uri="{FF2B5EF4-FFF2-40B4-BE49-F238E27FC236}">
                <a16:creationId xmlns:a16="http://schemas.microsoft.com/office/drawing/2014/main" id="{63FA9A5B-0B4A-4AB5-BD75-5A053BD5CA8E}"/>
              </a:ext>
            </a:extLst>
          </p:cNvPr>
          <p:cNvSpPr/>
          <p:nvPr/>
        </p:nvSpPr>
        <p:spPr>
          <a:xfrm>
            <a:off x="7614492" y="3383140"/>
            <a:ext cx="1127232" cy="307777"/>
          </a:xfrm>
          <a:prstGeom prst="rect">
            <a:avLst/>
          </a:prstGeom>
        </p:spPr>
        <p:txBody>
          <a:bodyPr wrap="none">
            <a:spAutoFit/>
          </a:bodyPr>
          <a:lstStyle/>
          <a:p>
            <a:r>
              <a:rPr lang="en-US" b="1" dirty="0">
                <a:solidFill>
                  <a:schemeClr val="tx1"/>
                </a:solidFill>
                <a:latin typeface="Raleway"/>
                <a:sym typeface="Raleway SemiBold"/>
              </a:rPr>
              <a:t>Unscented</a:t>
            </a:r>
            <a:endParaRPr lang="en-US" dirty="0"/>
          </a:p>
        </p:txBody>
      </p:sp>
      <p:sp>
        <p:nvSpPr>
          <p:cNvPr id="23" name="Rectangle 22">
            <a:extLst>
              <a:ext uri="{FF2B5EF4-FFF2-40B4-BE49-F238E27FC236}">
                <a16:creationId xmlns:a16="http://schemas.microsoft.com/office/drawing/2014/main" id="{7477F34D-D7FF-4D6F-9EAA-F298CACD2E26}"/>
              </a:ext>
            </a:extLst>
          </p:cNvPr>
          <p:cNvSpPr/>
          <p:nvPr/>
        </p:nvSpPr>
        <p:spPr>
          <a:xfrm>
            <a:off x="7670361" y="4294873"/>
            <a:ext cx="944489" cy="307777"/>
          </a:xfrm>
          <a:prstGeom prst="rect">
            <a:avLst/>
          </a:prstGeom>
        </p:spPr>
        <p:txBody>
          <a:bodyPr wrap="none">
            <a:spAutoFit/>
          </a:bodyPr>
          <a:lstStyle/>
          <a:p>
            <a:r>
              <a:rPr lang="en-US" b="1" dirty="0">
                <a:solidFill>
                  <a:schemeClr val="tx1"/>
                </a:solidFill>
                <a:latin typeface="Raleway"/>
                <a:sym typeface="Raleway SemiBold"/>
              </a:rPr>
              <a:t>Untinted</a:t>
            </a:r>
            <a:endParaRPr lang="en-US" dirty="0"/>
          </a:p>
        </p:txBody>
      </p:sp>
      <p:grpSp>
        <p:nvGrpSpPr>
          <p:cNvPr id="24" name="Group 23">
            <a:extLst>
              <a:ext uri="{FF2B5EF4-FFF2-40B4-BE49-F238E27FC236}">
                <a16:creationId xmlns:a16="http://schemas.microsoft.com/office/drawing/2014/main" id="{8D9B0A90-1DEE-4CC1-92A1-833C7DB43251}"/>
              </a:ext>
            </a:extLst>
          </p:cNvPr>
          <p:cNvGrpSpPr/>
          <p:nvPr/>
        </p:nvGrpSpPr>
        <p:grpSpPr>
          <a:xfrm>
            <a:off x="8194158" y="0"/>
            <a:ext cx="949842" cy="465079"/>
            <a:chOff x="8194158" y="0"/>
            <a:chExt cx="949842" cy="465079"/>
          </a:xfrm>
        </p:grpSpPr>
        <p:sp>
          <p:nvSpPr>
            <p:cNvPr id="25" name="Rectangle 24">
              <a:extLst>
                <a:ext uri="{FF2B5EF4-FFF2-40B4-BE49-F238E27FC236}">
                  <a16:creationId xmlns:a16="http://schemas.microsoft.com/office/drawing/2014/main" id="{754A8407-146F-4E20-9807-79C6B86E10CE}"/>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4" descr="Image result for banana boat logo">
              <a:extLst>
                <a:ext uri="{FF2B5EF4-FFF2-40B4-BE49-F238E27FC236}">
                  <a16:creationId xmlns:a16="http://schemas.microsoft.com/office/drawing/2014/main" id="{1913DC48-455D-4D42-B965-A0D6559DAB0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939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Demand and Profit Analysis</a:t>
            </a:r>
            <a:endParaRPr dirty="0"/>
          </a:p>
        </p:txBody>
      </p:sp>
      <p:sp>
        <p:nvSpPr>
          <p:cNvPr id="10" name="Google Shape;215;p22">
            <a:extLst>
              <a:ext uri="{FF2B5EF4-FFF2-40B4-BE49-F238E27FC236}">
                <a16:creationId xmlns:a16="http://schemas.microsoft.com/office/drawing/2014/main" id="{A08976C0-9EBE-4002-95DA-46BEFA6E7410}"/>
              </a:ext>
            </a:extLst>
          </p:cNvPr>
          <p:cNvSpPr txBox="1">
            <a:spLocks noGrp="1"/>
          </p:cNvSpPr>
          <p:nvPr>
            <p:ph type="body" idx="1"/>
          </p:nvPr>
        </p:nvSpPr>
        <p:spPr>
          <a:xfrm>
            <a:off x="965791" y="1313689"/>
            <a:ext cx="8716926" cy="1034400"/>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en-US" sz="1800" dirty="0">
                <a:latin typeface="Raleway"/>
                <a:sym typeface="Raleway SemiBold"/>
              </a:rPr>
              <a:t>What other sunscreens are available in the market?</a:t>
            </a:r>
          </a:p>
          <a:p>
            <a:pPr marL="0" lvl="0" indent="0">
              <a:spcBef>
                <a:spcPts val="1600"/>
              </a:spcBef>
              <a:spcAft>
                <a:spcPts val="1600"/>
              </a:spcAft>
              <a:buNone/>
            </a:pPr>
            <a:r>
              <a:rPr lang="en-US" sz="1800" dirty="0">
                <a:latin typeface="Raleway"/>
                <a:sym typeface="Raleway"/>
              </a:rPr>
              <a:t>What are the </a:t>
            </a:r>
            <a:r>
              <a:rPr lang="en-US" sz="1800" b="1" dirty="0">
                <a:solidFill>
                  <a:schemeClr val="tx1"/>
                </a:solidFill>
                <a:latin typeface="Raleway"/>
                <a:cs typeface="Arial"/>
                <a:sym typeface="Raleway"/>
              </a:rPr>
              <a:t>market</a:t>
            </a:r>
            <a:r>
              <a:rPr lang="en-US" sz="1800" b="1" dirty="0">
                <a:latin typeface="Raleway"/>
                <a:sym typeface="Raleway"/>
              </a:rPr>
              <a:t> </a:t>
            </a:r>
            <a:r>
              <a:rPr lang="en-US" sz="1800" b="1" dirty="0">
                <a:solidFill>
                  <a:schemeClr val="tx1"/>
                </a:solidFill>
                <a:latin typeface="Raleway"/>
                <a:cs typeface="Arial"/>
                <a:sym typeface="Raleway"/>
              </a:rPr>
              <a:t>share</a:t>
            </a:r>
            <a:r>
              <a:rPr lang="en-US" sz="1800" b="1" dirty="0">
                <a:latin typeface="Raleway"/>
                <a:sym typeface="Raleway"/>
              </a:rPr>
              <a:t> </a:t>
            </a:r>
            <a:r>
              <a:rPr lang="en-US" sz="1800" dirty="0">
                <a:latin typeface="Raleway"/>
                <a:sym typeface="Raleway"/>
              </a:rPr>
              <a:t>forecasts? (What-if scenarios)</a:t>
            </a:r>
          </a:p>
          <a:p>
            <a:pPr marL="0" lvl="0" indent="0">
              <a:spcBef>
                <a:spcPts val="1600"/>
              </a:spcBef>
              <a:spcAft>
                <a:spcPts val="1600"/>
              </a:spcAft>
              <a:buNone/>
            </a:pPr>
            <a:r>
              <a:rPr lang="en-US" sz="1800" dirty="0">
                <a:latin typeface="Raleway"/>
                <a:sym typeface="Raleway"/>
              </a:rPr>
              <a:t>What product should ‘Banana Boat’ launch, so that </a:t>
            </a:r>
            <a:r>
              <a:rPr lang="en-US" sz="1800" b="1" dirty="0">
                <a:solidFill>
                  <a:schemeClr val="tx1"/>
                </a:solidFill>
                <a:latin typeface="Raleway"/>
                <a:cs typeface="Arial"/>
                <a:sym typeface="Raleway"/>
              </a:rPr>
              <a:t>profit</a:t>
            </a:r>
            <a:r>
              <a:rPr lang="en-US" sz="1800" dirty="0">
                <a:latin typeface="Raleway"/>
                <a:sym typeface="Raleway"/>
              </a:rPr>
              <a:t> is maximized? </a:t>
            </a:r>
          </a:p>
          <a:p>
            <a:pPr marL="0" lvl="0" indent="0">
              <a:spcBef>
                <a:spcPts val="1600"/>
              </a:spcBef>
              <a:spcAft>
                <a:spcPts val="1600"/>
              </a:spcAft>
              <a:buNone/>
            </a:pPr>
            <a:endParaRPr sz="1800" dirty="0">
              <a:latin typeface="Raleway"/>
              <a:sym typeface="Raleway"/>
            </a:endParaRPr>
          </a:p>
        </p:txBody>
      </p:sp>
      <p:sp>
        <p:nvSpPr>
          <p:cNvPr id="11" name="Google Shape;212;p22">
            <a:extLst>
              <a:ext uri="{FF2B5EF4-FFF2-40B4-BE49-F238E27FC236}">
                <a16:creationId xmlns:a16="http://schemas.microsoft.com/office/drawing/2014/main" id="{3F3B4FB6-5B8A-4BF2-92B5-0ECB9B1F58B4}"/>
              </a:ext>
            </a:extLst>
          </p:cNvPr>
          <p:cNvSpPr/>
          <p:nvPr/>
        </p:nvSpPr>
        <p:spPr>
          <a:xfrm>
            <a:off x="485454" y="1629928"/>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1</a:t>
            </a:r>
            <a:endParaRPr sz="800" b="1" dirty="0">
              <a:solidFill>
                <a:srgbClr val="FFFFFF"/>
              </a:solidFill>
            </a:endParaRPr>
          </a:p>
        </p:txBody>
      </p:sp>
      <p:sp>
        <p:nvSpPr>
          <p:cNvPr id="12" name="Google Shape;214;p22">
            <a:extLst>
              <a:ext uri="{FF2B5EF4-FFF2-40B4-BE49-F238E27FC236}">
                <a16:creationId xmlns:a16="http://schemas.microsoft.com/office/drawing/2014/main" id="{438514BB-1E1B-4278-970C-EE97B601C0EB}"/>
              </a:ext>
            </a:extLst>
          </p:cNvPr>
          <p:cNvSpPr/>
          <p:nvPr/>
        </p:nvSpPr>
        <p:spPr>
          <a:xfrm>
            <a:off x="485454" y="2348089"/>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2</a:t>
            </a:r>
            <a:endParaRPr sz="800" b="1" dirty="0">
              <a:solidFill>
                <a:srgbClr val="FFFFFF"/>
              </a:solidFill>
            </a:endParaRPr>
          </a:p>
        </p:txBody>
      </p:sp>
      <p:sp>
        <p:nvSpPr>
          <p:cNvPr id="13" name="Google Shape;216;p22">
            <a:extLst>
              <a:ext uri="{FF2B5EF4-FFF2-40B4-BE49-F238E27FC236}">
                <a16:creationId xmlns:a16="http://schemas.microsoft.com/office/drawing/2014/main" id="{06F3518C-AB72-4F64-96B1-43C1C9F8D982}"/>
              </a:ext>
            </a:extLst>
          </p:cNvPr>
          <p:cNvSpPr/>
          <p:nvPr/>
        </p:nvSpPr>
        <p:spPr>
          <a:xfrm>
            <a:off x="485454" y="3066250"/>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3</a:t>
            </a:r>
            <a:endParaRPr sz="800" b="1" dirty="0">
              <a:solidFill>
                <a:srgbClr val="FFFFFF"/>
              </a:solidFill>
            </a:endParaRPr>
          </a:p>
        </p:txBody>
      </p:sp>
      <p:grpSp>
        <p:nvGrpSpPr>
          <p:cNvPr id="14" name="Group 13">
            <a:extLst>
              <a:ext uri="{FF2B5EF4-FFF2-40B4-BE49-F238E27FC236}">
                <a16:creationId xmlns:a16="http://schemas.microsoft.com/office/drawing/2014/main" id="{39052534-8EC1-4F44-9821-144FAD2CFFBD}"/>
              </a:ext>
            </a:extLst>
          </p:cNvPr>
          <p:cNvGrpSpPr/>
          <p:nvPr/>
        </p:nvGrpSpPr>
        <p:grpSpPr>
          <a:xfrm>
            <a:off x="8194158" y="0"/>
            <a:ext cx="949842" cy="465079"/>
            <a:chOff x="8194158" y="0"/>
            <a:chExt cx="949842" cy="465079"/>
          </a:xfrm>
        </p:grpSpPr>
        <p:sp>
          <p:nvSpPr>
            <p:cNvPr id="16" name="Rectangle 15">
              <a:extLst>
                <a:ext uri="{FF2B5EF4-FFF2-40B4-BE49-F238E27FC236}">
                  <a16:creationId xmlns:a16="http://schemas.microsoft.com/office/drawing/2014/main" id="{09A1D86C-0B86-4DA3-B236-7BC2921DC834}"/>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4" descr="Image result for banana boat logo">
              <a:extLst>
                <a:ext uri="{FF2B5EF4-FFF2-40B4-BE49-F238E27FC236}">
                  <a16:creationId xmlns:a16="http://schemas.microsoft.com/office/drawing/2014/main" id="{D0E435A1-9830-4AB4-9188-05D18982908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50948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85A1CF1A-67A9-483B-AD68-882EC5E4CD41}"/>
              </a:ext>
            </a:extLst>
          </p:cNvPr>
          <p:cNvGraphicFramePr>
            <a:graphicFrameLocks noGrp="1"/>
          </p:cNvGraphicFramePr>
          <p:nvPr>
            <p:extLst>
              <p:ext uri="{D42A27DB-BD31-4B8C-83A1-F6EECF244321}">
                <p14:modId xmlns:p14="http://schemas.microsoft.com/office/powerpoint/2010/main" val="1301900603"/>
              </p:ext>
            </p:extLst>
          </p:nvPr>
        </p:nvGraphicFramePr>
        <p:xfrm>
          <a:off x="814254" y="2228286"/>
          <a:ext cx="7361773" cy="2553226"/>
        </p:xfrm>
        <a:graphic>
          <a:graphicData uri="http://schemas.openxmlformats.org/drawingml/2006/table">
            <a:tbl>
              <a:tblPr firstRow="1" firstCol="1" bandRow="1">
                <a:tableStyleId>{7E9639D4-E3E2-4D34-9284-5A2195B3D0D7}</a:tableStyleId>
              </a:tblPr>
              <a:tblGrid>
                <a:gridCol w="1351391">
                  <a:extLst>
                    <a:ext uri="{9D8B030D-6E8A-4147-A177-3AD203B41FA5}">
                      <a16:colId xmlns:a16="http://schemas.microsoft.com/office/drawing/2014/main" val="4195599876"/>
                    </a:ext>
                  </a:extLst>
                </a:gridCol>
                <a:gridCol w="1351391">
                  <a:extLst>
                    <a:ext uri="{9D8B030D-6E8A-4147-A177-3AD203B41FA5}">
                      <a16:colId xmlns:a16="http://schemas.microsoft.com/office/drawing/2014/main" val="1168435432"/>
                    </a:ext>
                  </a:extLst>
                </a:gridCol>
                <a:gridCol w="1705838">
                  <a:extLst>
                    <a:ext uri="{9D8B030D-6E8A-4147-A177-3AD203B41FA5}">
                      <a16:colId xmlns:a16="http://schemas.microsoft.com/office/drawing/2014/main" val="813037132"/>
                    </a:ext>
                  </a:extLst>
                </a:gridCol>
                <a:gridCol w="1514157">
                  <a:extLst>
                    <a:ext uri="{9D8B030D-6E8A-4147-A177-3AD203B41FA5}">
                      <a16:colId xmlns:a16="http://schemas.microsoft.com/office/drawing/2014/main" val="3699539771"/>
                    </a:ext>
                  </a:extLst>
                </a:gridCol>
                <a:gridCol w="1438996">
                  <a:extLst>
                    <a:ext uri="{9D8B030D-6E8A-4147-A177-3AD203B41FA5}">
                      <a16:colId xmlns:a16="http://schemas.microsoft.com/office/drawing/2014/main" val="3957855787"/>
                    </a:ext>
                  </a:extLst>
                </a:gridCol>
              </a:tblGrid>
              <a:tr h="324000">
                <a:tc>
                  <a:txBody>
                    <a:bodyPr/>
                    <a:lstStyle/>
                    <a:p>
                      <a:pPr marL="0" marR="0" lvl="0" indent="241300" algn="l" rtl="0">
                        <a:lnSpc>
                          <a:spcPct val="115000"/>
                        </a:lnSpc>
                        <a:spcBef>
                          <a:spcPts val="0"/>
                        </a:spcBef>
                        <a:spcAft>
                          <a:spcPts val="0"/>
                        </a:spcAft>
                        <a:buNone/>
                      </a:pPr>
                      <a:r>
                        <a:rPr lang="en-GB" sz="1300" b="1" dirty="0">
                          <a:latin typeface="Raleway" panose="020B0604020202020204" charset="0"/>
                          <a:ea typeface="Lato"/>
                          <a:cs typeface="Lato"/>
                          <a:sym typeface="Lato"/>
                        </a:rPr>
                        <a:t>Brand</a:t>
                      </a:r>
                      <a:endParaRPr sz="1300" b="1" dirty="0">
                        <a:latin typeface="Raleway" panose="020B0604020202020204" charset="0"/>
                        <a:ea typeface="Lato"/>
                        <a:cs typeface="Lato"/>
                        <a:sym typeface="Lato"/>
                      </a:endParaRPr>
                    </a:p>
                  </a:txBody>
                  <a:tcPr marL="68575" marR="68575" marT="91425" marB="91425">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241300" algn="l" rtl="0">
                        <a:lnSpc>
                          <a:spcPct val="115000"/>
                        </a:lnSpc>
                        <a:spcBef>
                          <a:spcPts val="0"/>
                        </a:spcBef>
                        <a:spcAft>
                          <a:spcPts val="0"/>
                        </a:spcAft>
                        <a:buNone/>
                      </a:pPr>
                      <a:r>
                        <a:rPr lang="en-GB" sz="1300" b="1" dirty="0">
                          <a:solidFill>
                            <a:schemeClr val="bg1"/>
                          </a:solidFill>
                          <a:latin typeface="Raleway" panose="020B0604020202020204" charset="0"/>
                          <a:ea typeface="Lato"/>
                          <a:cs typeface="Lato"/>
                          <a:sym typeface="Lato"/>
                        </a:rPr>
                        <a:t>Neutrogena</a:t>
                      </a:r>
                      <a:endParaRPr sz="1300" b="1" dirty="0">
                        <a:solidFill>
                          <a:schemeClr val="bg1"/>
                        </a:solidFill>
                        <a:latin typeface="Raleway" panose="020B0604020202020204" charset="0"/>
                        <a:ea typeface="Lato"/>
                        <a:cs typeface="Lato"/>
                        <a:sym typeface="Lato"/>
                      </a:endParaRPr>
                    </a:p>
                  </a:txBody>
                  <a:tcPr marL="68575" marR="68575" marT="91425" marB="91425">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241300" algn="l" rtl="0">
                        <a:lnSpc>
                          <a:spcPct val="115000"/>
                        </a:lnSpc>
                        <a:spcBef>
                          <a:spcPts val="0"/>
                        </a:spcBef>
                        <a:spcAft>
                          <a:spcPts val="0"/>
                        </a:spcAft>
                        <a:buNone/>
                      </a:pPr>
                      <a:r>
                        <a:rPr lang="en-GB" sz="1300" b="1" dirty="0">
                          <a:solidFill>
                            <a:schemeClr val="bg1"/>
                          </a:solidFill>
                          <a:latin typeface="Raleway" panose="020B0604020202020204" charset="0"/>
                          <a:ea typeface="Lato"/>
                          <a:cs typeface="Lato"/>
                          <a:sym typeface="Lato"/>
                        </a:rPr>
                        <a:t>Sun Bum</a:t>
                      </a:r>
                      <a:endParaRPr sz="1300" b="1" dirty="0">
                        <a:solidFill>
                          <a:schemeClr val="bg1"/>
                        </a:solidFill>
                        <a:latin typeface="Raleway" panose="020B0604020202020204" charset="0"/>
                        <a:ea typeface="Lato"/>
                        <a:cs typeface="Lato"/>
                        <a:sym typeface="Lato"/>
                      </a:endParaRPr>
                    </a:p>
                  </a:txBody>
                  <a:tcPr marL="68575" marR="68575" marT="91425" marB="91425">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241300" algn="l" rtl="0">
                        <a:lnSpc>
                          <a:spcPct val="115000"/>
                        </a:lnSpc>
                        <a:spcBef>
                          <a:spcPts val="0"/>
                        </a:spcBef>
                        <a:spcAft>
                          <a:spcPts val="0"/>
                        </a:spcAft>
                        <a:buNone/>
                      </a:pPr>
                      <a:r>
                        <a:rPr lang="en-GB" sz="1300" b="1" dirty="0">
                          <a:solidFill>
                            <a:schemeClr val="bg1"/>
                          </a:solidFill>
                          <a:latin typeface="Raleway" panose="020B0604020202020204" charset="0"/>
                          <a:ea typeface="Lato"/>
                          <a:cs typeface="Lato"/>
                          <a:sym typeface="Lato"/>
                        </a:rPr>
                        <a:t>Coppertone</a:t>
                      </a:r>
                      <a:endParaRPr sz="1300" b="1" dirty="0">
                        <a:solidFill>
                          <a:schemeClr val="bg1"/>
                        </a:solidFill>
                        <a:latin typeface="Raleway" panose="020B0604020202020204" charset="0"/>
                        <a:ea typeface="Lato"/>
                        <a:cs typeface="Lato"/>
                        <a:sym typeface="Lato"/>
                      </a:endParaRPr>
                    </a:p>
                  </a:txBody>
                  <a:tcPr marL="68575" marR="68575" marT="91425" marB="91425">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Banana Boat</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5632184"/>
                  </a:ext>
                </a:extLst>
              </a:tr>
              <a:tr h="432000">
                <a:tc>
                  <a:txBody>
                    <a:bodyPr/>
                    <a:lstStyle/>
                    <a:p>
                      <a:pPr marL="0" marR="0" lvl="0" indent="241300" algn="l" rtl="0">
                        <a:lnSpc>
                          <a:spcPct val="115000"/>
                        </a:lnSpc>
                        <a:spcBef>
                          <a:spcPts val="0"/>
                        </a:spcBef>
                        <a:spcAft>
                          <a:spcPts val="0"/>
                        </a:spcAft>
                        <a:buNone/>
                      </a:pPr>
                      <a:r>
                        <a:rPr lang="en-GB" sz="1300" b="1" dirty="0">
                          <a:solidFill>
                            <a:schemeClr val="bg1"/>
                          </a:solidFill>
                          <a:latin typeface="Raleway" panose="020B0604020202020204" charset="0"/>
                          <a:ea typeface="Lato"/>
                          <a:cs typeface="Lato"/>
                          <a:sym typeface="Lato"/>
                        </a:rPr>
                        <a:t>Price</a:t>
                      </a:r>
                      <a:endParaRPr sz="1300" b="1" dirty="0">
                        <a:solidFill>
                          <a:schemeClr val="bg1"/>
                        </a:solidFill>
                        <a:latin typeface="Raleway" panose="020B0604020202020204" charset="0"/>
                        <a:ea typeface="Lato"/>
                        <a:cs typeface="Lato"/>
                        <a:sym typeface="Lato"/>
                      </a:endParaRPr>
                    </a:p>
                  </a:txBody>
                  <a:tcPr marL="68575" marR="68575" marT="91425" marB="91425">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1"/>
                    </a:solidFill>
                  </a:tcPr>
                </a:tc>
                <a:tc>
                  <a:txBody>
                    <a:bodyPr/>
                    <a:lstStyle/>
                    <a:p>
                      <a:pPr marL="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$15</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$25</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a:noFill/>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$10</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a:noFill/>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rowSpan="5">
                  <a:txBody>
                    <a:bodyPr/>
                    <a:lstStyle/>
                    <a:p>
                      <a:pPr marL="0" marR="0" algn="ctr" rtl="0">
                        <a:lnSpc>
                          <a:spcPct val="107000"/>
                        </a:lnSpc>
                        <a:spcBef>
                          <a:spcPts val="0"/>
                        </a:spcBef>
                        <a:spcAft>
                          <a:spcPts val="0"/>
                        </a:spcAft>
                        <a:buClr>
                          <a:srgbClr val="000000"/>
                        </a:buClr>
                        <a:buFont typeface="Arial"/>
                      </a:pPr>
                      <a:r>
                        <a:rPr lang="en-US" sz="9600" b="1" i="0" u="none" strike="noStrike" cap="none" dirty="0">
                          <a:solidFill>
                            <a:srgbClr val="FF9900"/>
                          </a:solidFill>
                          <a:effectLst/>
                          <a:latin typeface="Times New Roman" panose="02020603050405020304" pitchFamily="18" charset="0"/>
                          <a:ea typeface="+mn-ea"/>
                          <a:cs typeface="Times New Roman" panose="02020603050405020304" pitchFamily="18" charset="0"/>
                          <a:sym typeface="Arial"/>
                        </a:rPr>
                        <a:t>?</a:t>
                      </a:r>
                      <a:endParaRPr lang="en-US" sz="8000" b="1" i="0" u="none" strike="noStrike" cap="none" dirty="0">
                        <a:solidFill>
                          <a:srgbClr val="FF9900"/>
                        </a:solidFill>
                        <a:effectLst/>
                        <a:latin typeface="Times New Roman" panose="02020603050405020304" pitchFamily="18" charset="0"/>
                        <a:ea typeface="+mn-ea"/>
                        <a:cs typeface="Times New Roman" panose="02020603050405020304" pitchFamily="18" charset="0"/>
                        <a:sym typeface="Arial"/>
                      </a:endParaRP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6279008"/>
                  </a:ext>
                </a:extLst>
              </a:tr>
              <a:tr h="432000">
                <a:tc>
                  <a:txBody>
                    <a:bodyPr/>
                    <a:lstStyle/>
                    <a:p>
                      <a:pPr marL="0" marR="0" lvl="0" indent="241300" algn="l" rtl="0">
                        <a:lnSpc>
                          <a:spcPct val="115000"/>
                        </a:lnSpc>
                        <a:spcBef>
                          <a:spcPts val="0"/>
                        </a:spcBef>
                        <a:spcAft>
                          <a:spcPts val="0"/>
                        </a:spcAft>
                        <a:buNone/>
                      </a:pPr>
                      <a:r>
                        <a:rPr lang="en-GB" sz="1300" b="1" dirty="0">
                          <a:solidFill>
                            <a:schemeClr val="bg1"/>
                          </a:solidFill>
                          <a:latin typeface="Raleway" panose="020B0604020202020204" charset="0"/>
                          <a:ea typeface="Lato"/>
                          <a:cs typeface="Lato"/>
                          <a:sym typeface="Lato"/>
                        </a:rPr>
                        <a:t>Ingredients</a:t>
                      </a:r>
                      <a:endParaRPr sz="1300" b="1" dirty="0">
                        <a:solidFill>
                          <a:schemeClr val="bg1"/>
                        </a:solidFill>
                        <a:latin typeface="Raleway" panose="020B0604020202020204" charset="0"/>
                        <a:ea typeface="Lato"/>
                        <a:cs typeface="Lato"/>
                        <a:sym typeface="Lato"/>
                      </a:endParaRPr>
                    </a:p>
                  </a:txBody>
                  <a:tcPr marL="68575" marR="68575" marT="91425" marB="91425">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1"/>
                    </a:solidFill>
                  </a:tcPr>
                </a:tc>
                <a:tc>
                  <a:txBody>
                    <a:bodyPr/>
                    <a:lstStyle/>
                    <a:p>
                      <a:pPr marL="0" marR="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Physical</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w="12700" cap="flat" cmpd="sng" algn="ctr">
                      <a:no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Organic</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Organic</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vMerge="1">
                  <a:txBody>
                    <a:bodyPr/>
                    <a:lstStyle/>
                    <a:p>
                      <a:pPr marL="0" marR="0" algn="ctr" rtl="0">
                        <a:lnSpc>
                          <a:spcPct val="107000"/>
                        </a:lnSpc>
                        <a:spcBef>
                          <a:spcPts val="0"/>
                        </a:spcBef>
                        <a:spcAft>
                          <a:spcPts val="0"/>
                        </a:spcAft>
                        <a:buClr>
                          <a:srgbClr val="000000"/>
                        </a:buClr>
                        <a:buFont typeface="Arial"/>
                      </a:pP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6679601"/>
                  </a:ext>
                </a:extLst>
              </a:tr>
              <a:tr h="432000">
                <a:tc>
                  <a:txBody>
                    <a:bodyPr/>
                    <a:lstStyle/>
                    <a:p>
                      <a:pPr marL="0" marR="0" lvl="0" indent="241300" algn="l" rtl="0">
                        <a:lnSpc>
                          <a:spcPct val="115000"/>
                        </a:lnSpc>
                        <a:spcBef>
                          <a:spcPts val="0"/>
                        </a:spcBef>
                        <a:spcAft>
                          <a:spcPts val="0"/>
                        </a:spcAft>
                        <a:buNone/>
                      </a:pPr>
                      <a:r>
                        <a:rPr lang="en-GB" sz="1300" b="1" dirty="0">
                          <a:solidFill>
                            <a:schemeClr val="bg1"/>
                          </a:solidFill>
                          <a:latin typeface="Raleway" panose="020B0604020202020204" charset="0"/>
                          <a:ea typeface="Lato"/>
                          <a:cs typeface="Lato"/>
                          <a:sym typeface="Lato"/>
                        </a:rPr>
                        <a:t>Fragrance</a:t>
                      </a:r>
                      <a:endParaRPr sz="1300" b="1" dirty="0">
                        <a:solidFill>
                          <a:schemeClr val="bg1"/>
                        </a:solidFill>
                        <a:latin typeface="Raleway" panose="020B0604020202020204" charset="0"/>
                        <a:ea typeface="Lato"/>
                        <a:cs typeface="Lato"/>
                        <a:sym typeface="Lato"/>
                      </a:endParaRPr>
                    </a:p>
                  </a:txBody>
                  <a:tcPr marL="68575" marR="68575" marT="91425" marB="91425">
                    <a:lnL w="12700" cap="flat" cmpd="sng" algn="ctr">
                      <a:solidFill>
                        <a:schemeClr val="tx1"/>
                      </a:solidFill>
                      <a:prstDash val="solid"/>
                      <a:round/>
                      <a:headEnd type="none" w="med" len="med"/>
                      <a:tailEnd type="none" w="med" len="med"/>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Unscented</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w="12700" cap="flat" cmpd="sng" algn="ctr">
                      <a:noFill/>
                      <a:prstDash val="solid"/>
                      <a:round/>
                      <a:headEnd type="none" w="med" len="med"/>
                      <a:tailEnd type="none" w="med" len="med"/>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Unscented</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Unscented</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algn="ctr" rtl="0">
                        <a:lnSpc>
                          <a:spcPct val="107000"/>
                        </a:lnSpc>
                        <a:spcBef>
                          <a:spcPts val="0"/>
                        </a:spcBef>
                        <a:spcAft>
                          <a:spcPts val="0"/>
                        </a:spcAft>
                        <a:buClr>
                          <a:srgbClr val="000000"/>
                        </a:buClr>
                        <a:buFont typeface="Arial"/>
                      </a:pP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7435595"/>
                  </a:ext>
                </a:extLst>
              </a:tr>
              <a:tr h="432000">
                <a:tc>
                  <a:txBody>
                    <a:bodyPr/>
                    <a:lstStyle/>
                    <a:p>
                      <a:pPr marL="0" marR="0" lvl="0" indent="241300" algn="l" rtl="0">
                        <a:lnSpc>
                          <a:spcPct val="115000"/>
                        </a:lnSpc>
                        <a:spcBef>
                          <a:spcPts val="0"/>
                        </a:spcBef>
                        <a:spcAft>
                          <a:spcPts val="0"/>
                        </a:spcAft>
                        <a:buNone/>
                      </a:pPr>
                      <a:r>
                        <a:rPr lang="en-GB" sz="1300" b="1" dirty="0">
                          <a:solidFill>
                            <a:schemeClr val="bg1"/>
                          </a:solidFill>
                          <a:latin typeface="Raleway" panose="020B0604020202020204" charset="0"/>
                          <a:ea typeface="Lato"/>
                          <a:cs typeface="Lato"/>
                          <a:sym typeface="Lato"/>
                        </a:rPr>
                        <a:t>Dispenser</a:t>
                      </a:r>
                      <a:endParaRPr sz="1300" b="1" dirty="0">
                        <a:solidFill>
                          <a:schemeClr val="bg1"/>
                        </a:solidFill>
                        <a:latin typeface="Raleway" panose="020B0604020202020204" charset="0"/>
                        <a:ea typeface="Lato"/>
                        <a:cs typeface="Lato"/>
                        <a:sym typeface="Lato"/>
                      </a:endParaRPr>
                    </a:p>
                  </a:txBody>
                  <a:tcPr marL="68575" marR="68575" marT="91425" marB="91425">
                    <a:lnL w="12700" cap="flat" cmpd="sng" algn="ctr">
                      <a:solidFill>
                        <a:schemeClr val="tx1"/>
                      </a:solidFill>
                      <a:prstDash val="solid"/>
                      <a:round/>
                      <a:headEnd type="none" w="med" len="med"/>
                      <a:tailEnd type="none" w="med" len="med"/>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Spray</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w="12700" cap="flat" cmpd="sng" algn="ctr">
                      <a:noFill/>
                      <a:prstDash val="solid"/>
                      <a:round/>
                      <a:headEnd type="none" w="med" len="med"/>
                      <a:tailEnd type="none" w="med" len="med"/>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Cream</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Spray</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algn="ctr" rtl="0">
                        <a:lnSpc>
                          <a:spcPct val="107000"/>
                        </a:lnSpc>
                        <a:spcBef>
                          <a:spcPts val="0"/>
                        </a:spcBef>
                        <a:spcAft>
                          <a:spcPts val="0"/>
                        </a:spcAft>
                        <a:buClr>
                          <a:srgbClr val="000000"/>
                        </a:buClr>
                        <a:buFont typeface="Arial"/>
                      </a:pP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1396309"/>
                  </a:ext>
                </a:extLst>
              </a:tr>
              <a:tr h="432000">
                <a:tc>
                  <a:txBody>
                    <a:bodyPr/>
                    <a:lstStyle/>
                    <a:p>
                      <a:pPr marL="0" marR="0" lvl="0" indent="241300" algn="l" rtl="0">
                        <a:lnSpc>
                          <a:spcPct val="115000"/>
                        </a:lnSpc>
                        <a:spcBef>
                          <a:spcPts val="0"/>
                        </a:spcBef>
                        <a:spcAft>
                          <a:spcPts val="0"/>
                        </a:spcAft>
                        <a:buNone/>
                      </a:pPr>
                      <a:r>
                        <a:rPr lang="en-GB" sz="1300" b="1" dirty="0">
                          <a:solidFill>
                            <a:schemeClr val="bg1"/>
                          </a:solidFill>
                          <a:latin typeface="Raleway" panose="020B0604020202020204" charset="0"/>
                          <a:ea typeface="Lato"/>
                          <a:cs typeface="Lato"/>
                          <a:sym typeface="Lato"/>
                        </a:rPr>
                        <a:t>Tint</a:t>
                      </a:r>
                      <a:endParaRPr sz="1300" b="1" dirty="0">
                        <a:solidFill>
                          <a:schemeClr val="bg1"/>
                        </a:solidFill>
                        <a:latin typeface="Raleway" panose="020B0604020202020204" charset="0"/>
                        <a:ea typeface="Lato"/>
                        <a:cs typeface="Lato"/>
                        <a:sym typeface="Lato"/>
                      </a:endParaRPr>
                    </a:p>
                  </a:txBody>
                  <a:tcPr marL="68575" marR="68575" marT="91425" marB="91425">
                    <a:lnL w="12700" cap="flat" cmpd="sng" algn="ctr">
                      <a:solidFill>
                        <a:schemeClr val="tx1"/>
                      </a:solidFill>
                      <a:prstDash val="solid"/>
                      <a:round/>
                      <a:headEnd type="none" w="med" len="med"/>
                      <a:tailEnd type="none" w="med" len="me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Untinted</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w="12700" cap="flat" cmpd="sng" algn="ctr">
                      <a:noFill/>
                      <a:prstDash val="solid"/>
                      <a:round/>
                      <a:headEnd type="none" w="med" len="med"/>
                      <a:tailEnd type="none" w="med" len="me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Tinted</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241300" algn="l" rtl="0">
                        <a:lnSpc>
                          <a:spcPct val="115000"/>
                        </a:lnSpc>
                        <a:spcBef>
                          <a:spcPts val="0"/>
                        </a:spcBef>
                        <a:spcAft>
                          <a:spcPts val="0"/>
                        </a:spcAft>
                        <a:buNone/>
                      </a:pPr>
                      <a:r>
                        <a:rPr lang="en-GB" sz="1300" b="0" dirty="0">
                          <a:solidFill>
                            <a:schemeClr val="bg2">
                              <a:lumMod val="50000"/>
                              <a:lumOff val="50000"/>
                            </a:schemeClr>
                          </a:solidFill>
                          <a:latin typeface="Raleway" panose="020B0604020202020204" charset="0"/>
                          <a:ea typeface="Lato"/>
                          <a:cs typeface="Lato"/>
                          <a:sym typeface="Lato"/>
                        </a:rPr>
                        <a:t>Untinted</a:t>
                      </a:r>
                      <a:endParaRPr sz="1300" b="0" dirty="0">
                        <a:solidFill>
                          <a:schemeClr val="bg2">
                            <a:lumMod val="50000"/>
                            <a:lumOff val="50000"/>
                          </a:schemeClr>
                        </a:solidFill>
                        <a:latin typeface="Raleway" panose="020B0604020202020204" charset="0"/>
                        <a:ea typeface="Lato"/>
                        <a:cs typeface="Lato"/>
                        <a:sym typeface="Lato"/>
                      </a:endParaRPr>
                    </a:p>
                  </a:txBody>
                  <a:tcPr marL="68575" marR="68575" marT="91425" marB="91425">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algn="ctr" rtl="0">
                        <a:lnSpc>
                          <a:spcPct val="107000"/>
                        </a:lnSpc>
                        <a:spcBef>
                          <a:spcPts val="0"/>
                        </a:spcBef>
                        <a:spcAft>
                          <a:spcPts val="0"/>
                        </a:spcAft>
                        <a:buClr>
                          <a:srgbClr val="000000"/>
                        </a:buClr>
                        <a:buFont typeface="Arial"/>
                      </a:pP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5802541"/>
                  </a:ext>
                </a:extLst>
              </a:tr>
            </a:tbl>
          </a:graphicData>
        </a:graphic>
      </p:graphicFrame>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Demand and Profit Analysis</a:t>
            </a:r>
            <a:endParaRPr dirty="0"/>
          </a:p>
        </p:txBody>
      </p:sp>
      <p:sp>
        <p:nvSpPr>
          <p:cNvPr id="10" name="Google Shape;215;p22">
            <a:extLst>
              <a:ext uri="{FF2B5EF4-FFF2-40B4-BE49-F238E27FC236}">
                <a16:creationId xmlns:a16="http://schemas.microsoft.com/office/drawing/2014/main" id="{A08976C0-9EBE-4002-95DA-46BEFA6E7410}"/>
              </a:ext>
            </a:extLst>
          </p:cNvPr>
          <p:cNvSpPr txBox="1">
            <a:spLocks noGrp="1"/>
          </p:cNvSpPr>
          <p:nvPr>
            <p:ph type="body" idx="1"/>
          </p:nvPr>
        </p:nvSpPr>
        <p:spPr>
          <a:xfrm>
            <a:off x="965791" y="1313689"/>
            <a:ext cx="8716926" cy="1034400"/>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en-US" sz="1800" dirty="0">
                <a:latin typeface="Raleway"/>
                <a:sym typeface="Raleway SemiBold"/>
              </a:rPr>
              <a:t>What other sunscreens are available in the market?</a:t>
            </a:r>
          </a:p>
        </p:txBody>
      </p:sp>
      <p:sp>
        <p:nvSpPr>
          <p:cNvPr id="11" name="Google Shape;212;p22">
            <a:extLst>
              <a:ext uri="{FF2B5EF4-FFF2-40B4-BE49-F238E27FC236}">
                <a16:creationId xmlns:a16="http://schemas.microsoft.com/office/drawing/2014/main" id="{3F3B4FB6-5B8A-4BF2-92B5-0ECB9B1F58B4}"/>
              </a:ext>
            </a:extLst>
          </p:cNvPr>
          <p:cNvSpPr/>
          <p:nvPr/>
        </p:nvSpPr>
        <p:spPr>
          <a:xfrm>
            <a:off x="485454" y="1629928"/>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1</a:t>
            </a:r>
            <a:endParaRPr sz="800" b="1" dirty="0">
              <a:solidFill>
                <a:srgbClr val="FFFFFF"/>
              </a:solidFill>
            </a:endParaRPr>
          </a:p>
        </p:txBody>
      </p:sp>
      <p:grpSp>
        <p:nvGrpSpPr>
          <p:cNvPr id="17" name="Group 16">
            <a:extLst>
              <a:ext uri="{FF2B5EF4-FFF2-40B4-BE49-F238E27FC236}">
                <a16:creationId xmlns:a16="http://schemas.microsoft.com/office/drawing/2014/main" id="{FFA23B7D-2278-4E7C-9008-0D0A7DAE27AD}"/>
              </a:ext>
            </a:extLst>
          </p:cNvPr>
          <p:cNvGrpSpPr/>
          <p:nvPr/>
        </p:nvGrpSpPr>
        <p:grpSpPr>
          <a:xfrm>
            <a:off x="8194158" y="0"/>
            <a:ext cx="949842" cy="465079"/>
            <a:chOff x="8194158" y="0"/>
            <a:chExt cx="949842" cy="465079"/>
          </a:xfrm>
        </p:grpSpPr>
        <p:sp>
          <p:nvSpPr>
            <p:cNvPr id="18" name="Rectangle 17">
              <a:extLst>
                <a:ext uri="{FF2B5EF4-FFF2-40B4-BE49-F238E27FC236}">
                  <a16:creationId xmlns:a16="http://schemas.microsoft.com/office/drawing/2014/main" id="{F16E8A93-71C8-42B1-B03B-F3709D654CBF}"/>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4" descr="Image result for banana boat logo">
              <a:extLst>
                <a:ext uri="{FF2B5EF4-FFF2-40B4-BE49-F238E27FC236}">
                  <a16:creationId xmlns:a16="http://schemas.microsoft.com/office/drawing/2014/main" id="{B84C2FBD-043B-4B73-B7D3-6EECE230D49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8827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Demand and Profit Analysis</a:t>
            </a:r>
            <a:endParaRPr dirty="0"/>
          </a:p>
        </p:txBody>
      </p:sp>
      <p:sp>
        <p:nvSpPr>
          <p:cNvPr id="10" name="Google Shape;215;p22">
            <a:extLst>
              <a:ext uri="{FF2B5EF4-FFF2-40B4-BE49-F238E27FC236}">
                <a16:creationId xmlns:a16="http://schemas.microsoft.com/office/drawing/2014/main" id="{A08976C0-9EBE-4002-95DA-46BEFA6E7410}"/>
              </a:ext>
            </a:extLst>
          </p:cNvPr>
          <p:cNvSpPr txBox="1">
            <a:spLocks noGrp="1"/>
          </p:cNvSpPr>
          <p:nvPr>
            <p:ph type="body" idx="1"/>
          </p:nvPr>
        </p:nvSpPr>
        <p:spPr>
          <a:xfrm>
            <a:off x="965791" y="1313689"/>
            <a:ext cx="8716926" cy="1034400"/>
          </a:xfrm>
          <a:prstGeom prst="rect">
            <a:avLst/>
          </a:prstGeom>
        </p:spPr>
        <p:txBody>
          <a:bodyPr spcFirstLastPara="1" wrap="square" lIns="91425" tIns="91425" rIns="91425" bIns="91425" anchor="t" anchorCtr="0">
            <a:noAutofit/>
          </a:bodyPr>
          <a:lstStyle/>
          <a:p>
            <a:pPr marL="0" indent="0">
              <a:spcBef>
                <a:spcPts val="1600"/>
              </a:spcBef>
              <a:spcAft>
                <a:spcPts val="1600"/>
              </a:spcAft>
              <a:buNone/>
            </a:pPr>
            <a:r>
              <a:rPr lang="en-US" sz="1800" dirty="0">
                <a:latin typeface="Raleway"/>
                <a:sym typeface="Raleway"/>
              </a:rPr>
              <a:t>What are the </a:t>
            </a:r>
            <a:r>
              <a:rPr lang="en-US" sz="1800" b="1" dirty="0">
                <a:solidFill>
                  <a:schemeClr val="tx1"/>
                </a:solidFill>
                <a:latin typeface="Raleway"/>
                <a:cs typeface="Arial"/>
                <a:sym typeface="Raleway"/>
              </a:rPr>
              <a:t>market</a:t>
            </a:r>
            <a:r>
              <a:rPr lang="en-US" sz="1800" b="1" dirty="0">
                <a:latin typeface="Raleway"/>
                <a:sym typeface="Raleway"/>
              </a:rPr>
              <a:t> </a:t>
            </a:r>
            <a:r>
              <a:rPr lang="en-US" sz="1800" b="1" dirty="0">
                <a:solidFill>
                  <a:schemeClr val="tx1"/>
                </a:solidFill>
                <a:latin typeface="Raleway"/>
                <a:cs typeface="Arial"/>
                <a:sym typeface="Raleway"/>
              </a:rPr>
              <a:t>share</a:t>
            </a:r>
            <a:r>
              <a:rPr lang="en-US" sz="1800" b="1" dirty="0">
                <a:latin typeface="Raleway"/>
                <a:sym typeface="Raleway"/>
              </a:rPr>
              <a:t> </a:t>
            </a:r>
            <a:r>
              <a:rPr lang="en-US" sz="1800" dirty="0">
                <a:latin typeface="Raleway"/>
                <a:sym typeface="Raleway"/>
              </a:rPr>
              <a:t>forecasts? (What-if scenarios)</a:t>
            </a:r>
          </a:p>
        </p:txBody>
      </p:sp>
      <p:sp>
        <p:nvSpPr>
          <p:cNvPr id="11" name="Google Shape;212;p22">
            <a:extLst>
              <a:ext uri="{FF2B5EF4-FFF2-40B4-BE49-F238E27FC236}">
                <a16:creationId xmlns:a16="http://schemas.microsoft.com/office/drawing/2014/main" id="{3F3B4FB6-5B8A-4BF2-92B5-0ECB9B1F58B4}"/>
              </a:ext>
            </a:extLst>
          </p:cNvPr>
          <p:cNvSpPr/>
          <p:nvPr/>
        </p:nvSpPr>
        <p:spPr>
          <a:xfrm>
            <a:off x="485454" y="1629928"/>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2</a:t>
            </a:r>
            <a:endParaRPr sz="800" b="1" dirty="0">
              <a:solidFill>
                <a:srgbClr val="FFFFFF"/>
              </a:solidFill>
            </a:endParaRPr>
          </a:p>
        </p:txBody>
      </p:sp>
      <p:sp>
        <p:nvSpPr>
          <p:cNvPr id="7" name="Google Shape;215;p22">
            <a:extLst>
              <a:ext uri="{FF2B5EF4-FFF2-40B4-BE49-F238E27FC236}">
                <a16:creationId xmlns:a16="http://schemas.microsoft.com/office/drawing/2014/main" id="{BC8D1063-EA15-4808-BE47-C8AAF0A5058F}"/>
              </a:ext>
            </a:extLst>
          </p:cNvPr>
          <p:cNvSpPr txBox="1">
            <a:spLocks/>
          </p:cNvSpPr>
          <p:nvPr/>
        </p:nvSpPr>
        <p:spPr>
          <a:xfrm>
            <a:off x="485454" y="1852145"/>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Font typeface="Lato"/>
              <a:buNone/>
            </a:pPr>
            <a:r>
              <a:rPr lang="en-US" sz="1400" b="1" u="sng" dirty="0">
                <a:latin typeface="Raleway"/>
                <a:sym typeface="Raleway"/>
              </a:rPr>
              <a:t>Assumptions</a:t>
            </a:r>
          </a:p>
        </p:txBody>
      </p:sp>
      <p:sp>
        <p:nvSpPr>
          <p:cNvPr id="8" name="Google Shape;215;p22">
            <a:extLst>
              <a:ext uri="{FF2B5EF4-FFF2-40B4-BE49-F238E27FC236}">
                <a16:creationId xmlns:a16="http://schemas.microsoft.com/office/drawing/2014/main" id="{B9F8E5B2-93F4-490D-A500-F14FB58EEC86}"/>
              </a:ext>
            </a:extLst>
          </p:cNvPr>
          <p:cNvSpPr txBox="1">
            <a:spLocks/>
          </p:cNvSpPr>
          <p:nvPr/>
        </p:nvSpPr>
        <p:spPr>
          <a:xfrm>
            <a:off x="485455" y="2369345"/>
            <a:ext cx="4370080" cy="1178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spcBef>
                <a:spcPts val="200"/>
              </a:spcBef>
              <a:spcAft>
                <a:spcPts val="400"/>
              </a:spcAft>
              <a:buFont typeface="Lato"/>
              <a:buNone/>
            </a:pPr>
            <a:r>
              <a:rPr lang="en-US" sz="1400" b="1" dirty="0">
                <a:latin typeface="Raleway"/>
                <a:sym typeface="Raleway"/>
              </a:rPr>
              <a:t>Market size </a:t>
            </a:r>
            <a:r>
              <a:rPr lang="en-US" sz="1400" dirty="0">
                <a:latin typeface="Raleway"/>
                <a:sym typeface="Raleway"/>
              </a:rPr>
              <a:t>- The Cal sun protection market size was estimated at USD 460 million in 2018</a:t>
            </a:r>
          </a:p>
          <a:p>
            <a:pPr marL="0" indent="0">
              <a:lnSpc>
                <a:spcPct val="100000"/>
              </a:lnSpc>
              <a:spcBef>
                <a:spcPts val="200"/>
              </a:spcBef>
              <a:spcAft>
                <a:spcPts val="400"/>
              </a:spcAft>
              <a:buNone/>
            </a:pPr>
            <a:r>
              <a:rPr lang="en-US" sz="1400" dirty="0">
                <a:latin typeface="Raleway"/>
                <a:sym typeface="Raleway"/>
              </a:rPr>
              <a:t>O</a:t>
            </a:r>
            <a:r>
              <a:rPr lang="en-US" altLang="zh-CN" sz="1400" dirty="0">
                <a:latin typeface="Raleway"/>
                <a:sym typeface="Raleway"/>
              </a:rPr>
              <a:t>ur e</a:t>
            </a:r>
            <a:r>
              <a:rPr lang="en-US" sz="1400" dirty="0">
                <a:latin typeface="Raleway"/>
                <a:sym typeface="Raleway"/>
              </a:rPr>
              <a:t>stimated market size – </a:t>
            </a:r>
            <a:r>
              <a:rPr lang="en-US" sz="1400" b="1" dirty="0">
                <a:solidFill>
                  <a:srgbClr val="FF9900"/>
                </a:solidFill>
                <a:latin typeface="Raleway"/>
                <a:sym typeface="Raleway"/>
              </a:rPr>
              <a:t>8Mn Customers</a:t>
            </a:r>
          </a:p>
          <a:p>
            <a:pPr marL="0" indent="0">
              <a:lnSpc>
                <a:spcPct val="100000"/>
              </a:lnSpc>
              <a:spcBef>
                <a:spcPts val="200"/>
              </a:spcBef>
              <a:spcAft>
                <a:spcPts val="400"/>
              </a:spcAft>
              <a:buNone/>
            </a:pPr>
            <a:endParaRPr lang="en-US" sz="200" dirty="0">
              <a:latin typeface="Raleway"/>
              <a:sym typeface="Raleway"/>
            </a:endParaRPr>
          </a:p>
          <a:p>
            <a:pPr marL="0" indent="0">
              <a:lnSpc>
                <a:spcPct val="100000"/>
              </a:lnSpc>
              <a:spcBef>
                <a:spcPts val="200"/>
              </a:spcBef>
              <a:spcAft>
                <a:spcPts val="400"/>
              </a:spcAft>
              <a:buNone/>
            </a:pPr>
            <a:r>
              <a:rPr lang="en-US" sz="1400" b="1" dirty="0">
                <a:latin typeface="Raleway"/>
                <a:sym typeface="Raleway"/>
              </a:rPr>
              <a:t>Marginal Costs  </a:t>
            </a:r>
            <a:r>
              <a:rPr lang="en-US" sz="1400" dirty="0">
                <a:latin typeface="Raleway"/>
                <a:sym typeface="Raleway"/>
              </a:rPr>
              <a:t>- Based on the market research we estimated marginal costs for each level of attributes</a:t>
            </a:r>
          </a:p>
        </p:txBody>
      </p:sp>
      <p:graphicFrame>
        <p:nvGraphicFramePr>
          <p:cNvPr id="3" name="Table 2">
            <a:extLst>
              <a:ext uri="{FF2B5EF4-FFF2-40B4-BE49-F238E27FC236}">
                <a16:creationId xmlns:a16="http://schemas.microsoft.com/office/drawing/2014/main" id="{922EB95D-805C-438D-BBA5-932153BE4811}"/>
              </a:ext>
            </a:extLst>
          </p:cNvPr>
          <p:cNvGraphicFramePr>
            <a:graphicFrameLocks noGrp="1"/>
          </p:cNvGraphicFramePr>
          <p:nvPr>
            <p:extLst>
              <p:ext uri="{D42A27DB-BD31-4B8C-83A1-F6EECF244321}">
                <p14:modId xmlns:p14="http://schemas.microsoft.com/office/powerpoint/2010/main" val="312819080"/>
              </p:ext>
            </p:extLst>
          </p:nvPr>
        </p:nvGraphicFramePr>
        <p:xfrm>
          <a:off x="4966265" y="2517846"/>
          <a:ext cx="3574217" cy="1740563"/>
        </p:xfrm>
        <a:graphic>
          <a:graphicData uri="http://schemas.openxmlformats.org/drawingml/2006/table">
            <a:tbl>
              <a:tblPr firstRow="1" firstCol="1">
                <a:tableStyleId>{7E9639D4-E3E2-4D34-9284-5A2195B3D0D7}</a:tableStyleId>
              </a:tblPr>
              <a:tblGrid>
                <a:gridCol w="1170130">
                  <a:extLst>
                    <a:ext uri="{9D8B030D-6E8A-4147-A177-3AD203B41FA5}">
                      <a16:colId xmlns:a16="http://schemas.microsoft.com/office/drawing/2014/main" val="2304285647"/>
                    </a:ext>
                  </a:extLst>
                </a:gridCol>
                <a:gridCol w="1123721">
                  <a:extLst>
                    <a:ext uri="{9D8B030D-6E8A-4147-A177-3AD203B41FA5}">
                      <a16:colId xmlns:a16="http://schemas.microsoft.com/office/drawing/2014/main" val="1802489292"/>
                    </a:ext>
                  </a:extLst>
                </a:gridCol>
                <a:gridCol w="1280366">
                  <a:extLst>
                    <a:ext uri="{9D8B030D-6E8A-4147-A177-3AD203B41FA5}">
                      <a16:colId xmlns:a16="http://schemas.microsoft.com/office/drawing/2014/main" val="445231262"/>
                    </a:ext>
                  </a:extLst>
                </a:gridCol>
              </a:tblGrid>
              <a:tr h="288000">
                <a:tc>
                  <a:txBody>
                    <a:bodyPr/>
                    <a:lstStyle/>
                    <a:p>
                      <a:pPr marL="0" marR="0" algn="just">
                        <a:lnSpc>
                          <a:spcPct val="107000"/>
                        </a:lnSpc>
                        <a:spcBef>
                          <a:spcPts val="0"/>
                        </a:spcBef>
                        <a:spcAft>
                          <a:spcPts val="0"/>
                        </a:spcAft>
                      </a:pPr>
                      <a:r>
                        <a:rPr lang="en-US" sz="1200" dirty="0">
                          <a:effectLst/>
                          <a:latin typeface="Raleway" panose="020B0604020202020204" charset="0"/>
                        </a:rPr>
                        <a:t>Attribute</a:t>
                      </a:r>
                      <a:endParaRPr lang="en-US" sz="12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dirty="0">
                          <a:effectLst/>
                          <a:latin typeface="Raleway" panose="020B0604020202020204" charset="0"/>
                        </a:rPr>
                        <a:t>Level</a:t>
                      </a:r>
                      <a:endParaRPr lang="en-US" sz="12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dirty="0">
                          <a:effectLst/>
                          <a:latin typeface="Raleway" panose="020B0604020202020204" charset="0"/>
                        </a:rPr>
                        <a:t>Marginal Cost</a:t>
                      </a:r>
                      <a:endParaRPr lang="en-US" sz="12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1700789"/>
                  </a:ext>
                </a:extLst>
              </a:tr>
              <a:tr h="207509">
                <a:tc rowSpan="2">
                  <a:txBody>
                    <a:bodyPr/>
                    <a:lstStyle/>
                    <a:p>
                      <a:pPr marL="0" marR="0" algn="just">
                        <a:lnSpc>
                          <a:spcPct val="107000"/>
                        </a:lnSpc>
                        <a:spcBef>
                          <a:spcPts val="0"/>
                        </a:spcBef>
                        <a:spcAft>
                          <a:spcPts val="0"/>
                        </a:spcAft>
                      </a:pPr>
                      <a:r>
                        <a:rPr lang="en-US" sz="1200" dirty="0">
                          <a:effectLst/>
                          <a:latin typeface="Raleway" panose="020B0604020202020204" charset="0"/>
                        </a:rPr>
                        <a:t>Ingredient</a:t>
                      </a:r>
                      <a:endParaRPr lang="en-US" sz="12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rPr>
                        <a:t>Physical</a:t>
                      </a:r>
                    </a:p>
                  </a:txBody>
                  <a:tcPr marL="68580" marR="68580" marT="0" marB="0" anchor="b"/>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rPr>
                        <a:t>$ 1.50</a:t>
                      </a:r>
                    </a:p>
                  </a:txBody>
                  <a:tcPr marL="68580" marR="68580" marT="0" marB="0" anchor="b"/>
                </a:tc>
                <a:extLst>
                  <a:ext uri="{0D108BD9-81ED-4DB2-BD59-A6C34878D82A}">
                    <a16:rowId xmlns:a16="http://schemas.microsoft.com/office/drawing/2014/main" val="2771945523"/>
                  </a:ext>
                </a:extLst>
              </a:tr>
              <a:tr h="207509">
                <a:tc vMerge="1">
                  <a:txBody>
                    <a:bodyPr/>
                    <a:lstStyle/>
                    <a:p>
                      <a:pPr marL="0" marR="0" algn="just">
                        <a:lnSpc>
                          <a:spcPct val="107000"/>
                        </a:lnSpc>
                        <a:spcBef>
                          <a:spcPts val="0"/>
                        </a:spcBef>
                        <a:spcAft>
                          <a:spcPts val="0"/>
                        </a:spcAft>
                      </a:pPr>
                      <a:endParaRPr lang="en-US" sz="12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Organic</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$ 3.50</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34175975"/>
                  </a:ext>
                </a:extLst>
              </a:tr>
              <a:tr h="207509">
                <a:tc>
                  <a:txBody>
                    <a:bodyPr/>
                    <a:lstStyle/>
                    <a:p>
                      <a:pPr marL="0" marR="0" algn="just">
                        <a:lnSpc>
                          <a:spcPct val="107000"/>
                        </a:lnSpc>
                        <a:spcBef>
                          <a:spcPts val="0"/>
                        </a:spcBef>
                        <a:spcAft>
                          <a:spcPts val="0"/>
                        </a:spcAft>
                      </a:pPr>
                      <a:r>
                        <a:rPr lang="en-US" sz="1200" dirty="0">
                          <a:effectLst/>
                          <a:latin typeface="Raleway" panose="020B0604020202020204" charset="0"/>
                        </a:rPr>
                        <a:t>Tint</a:t>
                      </a:r>
                      <a:endParaRPr lang="en-US" sz="12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Tinted</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$ 2.50</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10935253"/>
                  </a:ext>
                </a:extLst>
              </a:tr>
              <a:tr h="207509">
                <a:tc>
                  <a:txBody>
                    <a:bodyPr/>
                    <a:lstStyle/>
                    <a:p>
                      <a:pPr marL="0" marR="0" algn="just">
                        <a:lnSpc>
                          <a:spcPct val="107000"/>
                        </a:lnSpc>
                        <a:spcBef>
                          <a:spcPts val="0"/>
                        </a:spcBef>
                        <a:spcAft>
                          <a:spcPts val="0"/>
                        </a:spcAft>
                      </a:pPr>
                      <a:r>
                        <a:rPr lang="en-US" sz="1200" dirty="0">
                          <a:effectLst/>
                          <a:latin typeface="Raleway" panose="020B0604020202020204" charset="0"/>
                        </a:rPr>
                        <a:t>Fragrance</a:t>
                      </a:r>
                      <a:endParaRPr lang="en-US" sz="12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Scented</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$ 2.00</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00189699"/>
                  </a:ext>
                </a:extLst>
              </a:tr>
              <a:tr h="207509">
                <a:tc rowSpan="3">
                  <a:txBody>
                    <a:bodyPr/>
                    <a:lstStyle/>
                    <a:p>
                      <a:pPr marL="0" marR="0" algn="just">
                        <a:lnSpc>
                          <a:spcPct val="107000"/>
                        </a:lnSpc>
                        <a:spcBef>
                          <a:spcPts val="0"/>
                        </a:spcBef>
                        <a:spcAft>
                          <a:spcPts val="0"/>
                        </a:spcAft>
                      </a:pPr>
                      <a:r>
                        <a:rPr lang="en-US" sz="1200" dirty="0">
                          <a:effectLst/>
                          <a:latin typeface="Raleway" panose="020B0604020202020204" charset="0"/>
                        </a:rPr>
                        <a:t>Dispenser</a:t>
                      </a:r>
                      <a:endParaRPr lang="en-US" sz="12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Cream</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$ 2.00</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18538427"/>
                  </a:ext>
                </a:extLst>
              </a:tr>
              <a:tr h="207509">
                <a:tc vMerge="1">
                  <a:txBody>
                    <a:bodyPr/>
                    <a:lstStyle/>
                    <a:p>
                      <a:endParaRPr lang="en-US"/>
                    </a:p>
                  </a:txBody>
                  <a:tcPr/>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Spray</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$ 3.00</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57904927"/>
                  </a:ext>
                </a:extLst>
              </a:tr>
              <a:tr h="207509">
                <a:tc vMerge="1">
                  <a:txBody>
                    <a:bodyPr/>
                    <a:lstStyle/>
                    <a:p>
                      <a:endParaRPr lang="en-US"/>
                    </a:p>
                  </a:txBody>
                  <a:tcPr/>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2-in-1</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just">
                        <a:lnSpc>
                          <a:spcPct val="107000"/>
                        </a:lnSpc>
                        <a:spcBef>
                          <a:spcPts val="0"/>
                        </a:spcBef>
                        <a:spcAft>
                          <a:spcPts val="0"/>
                        </a:spcAft>
                      </a:pPr>
                      <a:r>
                        <a:rPr lang="en-US" sz="1200" dirty="0">
                          <a:solidFill>
                            <a:schemeClr val="bg2">
                              <a:lumMod val="50000"/>
                              <a:lumOff val="50000"/>
                            </a:schemeClr>
                          </a:solidFill>
                          <a:effectLst/>
                          <a:latin typeface="Raleway" panose="020B0604020202020204" charset="0"/>
                        </a:rPr>
                        <a:t>$ 5.00</a:t>
                      </a:r>
                      <a:endParaRPr lang="en-US" sz="1200" dirty="0">
                        <a:solidFill>
                          <a:schemeClr val="bg2">
                            <a:lumMod val="50000"/>
                            <a:lumOff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28019950"/>
                  </a:ext>
                </a:extLst>
              </a:tr>
            </a:tbl>
          </a:graphicData>
        </a:graphic>
      </p:graphicFrame>
      <p:grpSp>
        <p:nvGrpSpPr>
          <p:cNvPr id="12" name="Group 11">
            <a:extLst>
              <a:ext uri="{FF2B5EF4-FFF2-40B4-BE49-F238E27FC236}">
                <a16:creationId xmlns:a16="http://schemas.microsoft.com/office/drawing/2014/main" id="{C0149F76-1BEF-42A2-BD2F-FFD04AC00C42}"/>
              </a:ext>
            </a:extLst>
          </p:cNvPr>
          <p:cNvGrpSpPr/>
          <p:nvPr/>
        </p:nvGrpSpPr>
        <p:grpSpPr>
          <a:xfrm>
            <a:off x="8194158" y="0"/>
            <a:ext cx="949842" cy="465079"/>
            <a:chOff x="8194158" y="0"/>
            <a:chExt cx="949842" cy="465079"/>
          </a:xfrm>
        </p:grpSpPr>
        <p:sp>
          <p:nvSpPr>
            <p:cNvPr id="13" name="Rectangle 12">
              <a:extLst>
                <a:ext uri="{FF2B5EF4-FFF2-40B4-BE49-F238E27FC236}">
                  <a16:creationId xmlns:a16="http://schemas.microsoft.com/office/drawing/2014/main" id="{F79DAEFC-758F-42BF-87F4-F04AD4BA7606}"/>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4" descr="Image result for banana boat logo">
              <a:extLst>
                <a:ext uri="{FF2B5EF4-FFF2-40B4-BE49-F238E27FC236}">
                  <a16:creationId xmlns:a16="http://schemas.microsoft.com/office/drawing/2014/main" id="{C4FF7473-6E78-45D4-9D35-ADDAE088180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41093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Demand and Profit Analysis</a:t>
            </a:r>
            <a:endParaRPr dirty="0"/>
          </a:p>
        </p:txBody>
      </p:sp>
      <p:sp>
        <p:nvSpPr>
          <p:cNvPr id="10" name="Google Shape;215;p22">
            <a:extLst>
              <a:ext uri="{FF2B5EF4-FFF2-40B4-BE49-F238E27FC236}">
                <a16:creationId xmlns:a16="http://schemas.microsoft.com/office/drawing/2014/main" id="{A08976C0-9EBE-4002-95DA-46BEFA6E7410}"/>
              </a:ext>
            </a:extLst>
          </p:cNvPr>
          <p:cNvSpPr txBox="1">
            <a:spLocks noGrp="1"/>
          </p:cNvSpPr>
          <p:nvPr>
            <p:ph type="body" idx="1"/>
          </p:nvPr>
        </p:nvSpPr>
        <p:spPr>
          <a:xfrm>
            <a:off x="965791" y="1313689"/>
            <a:ext cx="8716926" cy="1034400"/>
          </a:xfrm>
          <a:prstGeom prst="rect">
            <a:avLst/>
          </a:prstGeom>
        </p:spPr>
        <p:txBody>
          <a:bodyPr spcFirstLastPara="1" wrap="square" lIns="91425" tIns="91425" rIns="91425" bIns="91425" anchor="t" anchorCtr="0">
            <a:noAutofit/>
          </a:bodyPr>
          <a:lstStyle/>
          <a:p>
            <a:pPr marL="0" indent="0">
              <a:spcBef>
                <a:spcPts val="1600"/>
              </a:spcBef>
              <a:spcAft>
                <a:spcPts val="1600"/>
              </a:spcAft>
              <a:buNone/>
            </a:pPr>
            <a:r>
              <a:rPr lang="en-US" sz="1800" dirty="0">
                <a:latin typeface="Raleway"/>
                <a:sym typeface="Raleway"/>
              </a:rPr>
              <a:t>What are the </a:t>
            </a:r>
            <a:r>
              <a:rPr lang="en-US" sz="1800" b="1" dirty="0">
                <a:solidFill>
                  <a:schemeClr val="tx1"/>
                </a:solidFill>
                <a:latin typeface="Raleway"/>
                <a:cs typeface="Arial"/>
                <a:sym typeface="Raleway"/>
              </a:rPr>
              <a:t>market</a:t>
            </a:r>
            <a:r>
              <a:rPr lang="en-US" sz="1800" b="1" dirty="0">
                <a:latin typeface="Raleway"/>
                <a:sym typeface="Raleway"/>
              </a:rPr>
              <a:t> </a:t>
            </a:r>
            <a:r>
              <a:rPr lang="en-US" sz="1800" b="1" dirty="0">
                <a:solidFill>
                  <a:schemeClr val="tx1"/>
                </a:solidFill>
                <a:latin typeface="Raleway"/>
                <a:cs typeface="Arial"/>
                <a:sym typeface="Raleway"/>
              </a:rPr>
              <a:t>share</a:t>
            </a:r>
            <a:r>
              <a:rPr lang="en-US" sz="1800" b="1" dirty="0">
                <a:latin typeface="Raleway"/>
                <a:sym typeface="Raleway"/>
              </a:rPr>
              <a:t> </a:t>
            </a:r>
            <a:r>
              <a:rPr lang="en-US" sz="1800" dirty="0">
                <a:latin typeface="Raleway"/>
                <a:sym typeface="Raleway"/>
              </a:rPr>
              <a:t>forecasts? (What-if scenarios)</a:t>
            </a:r>
          </a:p>
        </p:txBody>
      </p:sp>
      <p:sp>
        <p:nvSpPr>
          <p:cNvPr id="11" name="Google Shape;212;p22">
            <a:extLst>
              <a:ext uri="{FF2B5EF4-FFF2-40B4-BE49-F238E27FC236}">
                <a16:creationId xmlns:a16="http://schemas.microsoft.com/office/drawing/2014/main" id="{3F3B4FB6-5B8A-4BF2-92B5-0ECB9B1F58B4}"/>
              </a:ext>
            </a:extLst>
          </p:cNvPr>
          <p:cNvSpPr/>
          <p:nvPr/>
        </p:nvSpPr>
        <p:spPr>
          <a:xfrm>
            <a:off x="485454" y="1629928"/>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2</a:t>
            </a:r>
            <a:endParaRPr sz="800" b="1" dirty="0">
              <a:solidFill>
                <a:srgbClr val="FFFFFF"/>
              </a:solidFill>
            </a:endParaRPr>
          </a:p>
        </p:txBody>
      </p:sp>
      <p:sp>
        <p:nvSpPr>
          <p:cNvPr id="7" name="Google Shape;215;p22">
            <a:extLst>
              <a:ext uri="{FF2B5EF4-FFF2-40B4-BE49-F238E27FC236}">
                <a16:creationId xmlns:a16="http://schemas.microsoft.com/office/drawing/2014/main" id="{BC8D1063-EA15-4808-BE47-C8AAF0A5058F}"/>
              </a:ext>
            </a:extLst>
          </p:cNvPr>
          <p:cNvSpPr txBox="1">
            <a:spLocks/>
          </p:cNvSpPr>
          <p:nvPr/>
        </p:nvSpPr>
        <p:spPr>
          <a:xfrm>
            <a:off x="485454" y="1752992"/>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Font typeface="Lato"/>
              <a:buNone/>
            </a:pPr>
            <a:endParaRPr lang="en-US" sz="1400" b="1" u="sng" dirty="0">
              <a:latin typeface="Raleway"/>
              <a:sym typeface="Raleway"/>
            </a:endParaRPr>
          </a:p>
        </p:txBody>
      </p:sp>
      <p:sp>
        <p:nvSpPr>
          <p:cNvPr id="8" name="Google Shape;215;p22">
            <a:extLst>
              <a:ext uri="{FF2B5EF4-FFF2-40B4-BE49-F238E27FC236}">
                <a16:creationId xmlns:a16="http://schemas.microsoft.com/office/drawing/2014/main" id="{B9F8E5B2-93F4-490D-A500-F14FB58EEC86}"/>
              </a:ext>
            </a:extLst>
          </p:cNvPr>
          <p:cNvSpPr txBox="1">
            <a:spLocks/>
          </p:cNvSpPr>
          <p:nvPr/>
        </p:nvSpPr>
        <p:spPr>
          <a:xfrm>
            <a:off x="485454" y="2104970"/>
            <a:ext cx="8474247"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spcBef>
                <a:spcPts val="200"/>
              </a:spcBef>
              <a:spcAft>
                <a:spcPts val="400"/>
              </a:spcAft>
              <a:buNone/>
            </a:pPr>
            <a:r>
              <a:rPr lang="en-US" sz="1400" dirty="0">
                <a:latin typeface="Raleway"/>
                <a:sym typeface="Raleway"/>
              </a:rPr>
              <a:t>We used the </a:t>
            </a:r>
            <a:r>
              <a:rPr lang="en-US" sz="1400" b="1" dirty="0">
                <a:latin typeface="Raleway"/>
                <a:sym typeface="Raleway"/>
              </a:rPr>
              <a:t>market share simulator </a:t>
            </a:r>
            <a:r>
              <a:rPr lang="en-US" sz="1400" dirty="0">
                <a:latin typeface="Raleway"/>
                <a:sym typeface="Raleway"/>
              </a:rPr>
              <a:t>on Sawtooth Discover to forecast market shares for different Banana Boat product configurations, keeping the competitor products constant</a:t>
            </a:r>
          </a:p>
        </p:txBody>
      </p:sp>
      <p:grpSp>
        <p:nvGrpSpPr>
          <p:cNvPr id="13" name="Group 12">
            <a:extLst>
              <a:ext uri="{FF2B5EF4-FFF2-40B4-BE49-F238E27FC236}">
                <a16:creationId xmlns:a16="http://schemas.microsoft.com/office/drawing/2014/main" id="{70A14255-B526-46D4-B0FB-19BC5EF78430}"/>
              </a:ext>
            </a:extLst>
          </p:cNvPr>
          <p:cNvGrpSpPr/>
          <p:nvPr/>
        </p:nvGrpSpPr>
        <p:grpSpPr>
          <a:xfrm>
            <a:off x="8194158" y="0"/>
            <a:ext cx="949842" cy="465079"/>
            <a:chOff x="8194158" y="0"/>
            <a:chExt cx="949842" cy="465079"/>
          </a:xfrm>
        </p:grpSpPr>
        <p:sp>
          <p:nvSpPr>
            <p:cNvPr id="14" name="Rectangle 13">
              <a:extLst>
                <a:ext uri="{FF2B5EF4-FFF2-40B4-BE49-F238E27FC236}">
                  <a16:creationId xmlns:a16="http://schemas.microsoft.com/office/drawing/2014/main" id="{9000A5B3-7720-4B02-A64E-979E5BF205BE}"/>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4" descr="Image result for banana boat logo">
              <a:extLst>
                <a:ext uri="{FF2B5EF4-FFF2-40B4-BE49-F238E27FC236}">
                  <a16:creationId xmlns:a16="http://schemas.microsoft.com/office/drawing/2014/main" id="{433E15E1-A6A7-4EDB-A38A-FBD74B5CDF0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9" name="Table 18">
            <a:extLst>
              <a:ext uri="{FF2B5EF4-FFF2-40B4-BE49-F238E27FC236}">
                <a16:creationId xmlns:a16="http://schemas.microsoft.com/office/drawing/2014/main" id="{CE927296-3291-4114-8785-E1E4F76A48C8}"/>
              </a:ext>
            </a:extLst>
          </p:cNvPr>
          <p:cNvGraphicFramePr>
            <a:graphicFrameLocks noGrp="1"/>
          </p:cNvGraphicFramePr>
          <p:nvPr>
            <p:extLst>
              <p:ext uri="{D42A27DB-BD31-4B8C-83A1-F6EECF244321}">
                <p14:modId xmlns:p14="http://schemas.microsoft.com/office/powerpoint/2010/main" val="1833962103"/>
              </p:ext>
            </p:extLst>
          </p:nvPr>
        </p:nvGraphicFramePr>
        <p:xfrm>
          <a:off x="726973" y="3003638"/>
          <a:ext cx="2743341" cy="1620000"/>
        </p:xfrm>
        <a:graphic>
          <a:graphicData uri="http://schemas.openxmlformats.org/drawingml/2006/table">
            <a:tbl>
              <a:tblPr firstRow="1" firstCol="1" bandRow="1">
                <a:tableStyleId>{7E9639D4-E3E2-4D34-9284-5A2195B3D0D7}</a:tableStyleId>
              </a:tblPr>
              <a:tblGrid>
                <a:gridCol w="1348701">
                  <a:extLst>
                    <a:ext uri="{9D8B030D-6E8A-4147-A177-3AD203B41FA5}">
                      <a16:colId xmlns:a16="http://schemas.microsoft.com/office/drawing/2014/main" val="3968066404"/>
                    </a:ext>
                  </a:extLst>
                </a:gridCol>
                <a:gridCol w="1394640">
                  <a:extLst>
                    <a:ext uri="{9D8B030D-6E8A-4147-A177-3AD203B41FA5}">
                      <a16:colId xmlns:a16="http://schemas.microsoft.com/office/drawing/2014/main" val="3497935311"/>
                    </a:ext>
                  </a:extLst>
                </a:gridCol>
              </a:tblGrid>
              <a:tr h="324000">
                <a:tc>
                  <a:txBody>
                    <a:bodyPr/>
                    <a:lstStyle/>
                    <a:p>
                      <a:pPr marL="0" marR="0" algn="ctr">
                        <a:lnSpc>
                          <a:spcPct val="107000"/>
                        </a:lnSpc>
                        <a:spcBef>
                          <a:spcPts val="0"/>
                        </a:spcBef>
                        <a:spcAft>
                          <a:spcPts val="0"/>
                        </a:spcAft>
                      </a:pPr>
                      <a:r>
                        <a:rPr lang="en-US" sz="1300" dirty="0">
                          <a:effectLst/>
                          <a:latin typeface="Raleway" panose="020B0604020202020204" charset="0"/>
                          <a:ea typeface="Calibri" panose="020F0502020204030204" pitchFamily="34" charset="0"/>
                          <a:cs typeface="Times New Roman" panose="02020603050405020304" pitchFamily="18" charset="0"/>
                        </a:rPr>
                        <a:t>Features</a:t>
                      </a: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300" dirty="0">
                          <a:effectLst/>
                          <a:latin typeface="Raleway" panose="020B0604020202020204" charset="0"/>
                          <a:ea typeface="Calibri" panose="020F0502020204030204" pitchFamily="34" charset="0"/>
                          <a:cs typeface="Times New Roman" panose="02020603050405020304" pitchFamily="18" charset="0"/>
                        </a:rPr>
                        <a:t>Level</a:t>
                      </a: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998668"/>
                  </a:ext>
                </a:extLst>
              </a:tr>
              <a:tr h="324000">
                <a:tc>
                  <a:txBody>
                    <a:bodyPr/>
                    <a:lstStyle/>
                    <a:p>
                      <a:pPr marL="0" marR="0" algn="ctr">
                        <a:lnSpc>
                          <a:spcPct val="107000"/>
                        </a:lnSpc>
                        <a:spcBef>
                          <a:spcPts val="0"/>
                        </a:spcBef>
                        <a:spcAft>
                          <a:spcPts val="0"/>
                        </a:spcAft>
                      </a:pPr>
                      <a:r>
                        <a:rPr lang="en-US" sz="1300" dirty="0">
                          <a:effectLst/>
                          <a:latin typeface="Raleway" panose="020B0604020202020204" charset="0"/>
                        </a:rPr>
                        <a:t>Ingredients</a:t>
                      </a:r>
                      <a:endParaRPr lang="en-US" sz="13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300" b="0" i="0" u="none" strike="noStrike" cap="none" dirty="0">
                          <a:solidFill>
                            <a:schemeClr val="tx2">
                              <a:lumMod val="50000"/>
                            </a:schemeClr>
                          </a:solidFill>
                          <a:effectLst/>
                          <a:latin typeface="Raleway" panose="020B0604020202020204" charset="0"/>
                          <a:ea typeface="+mn-ea"/>
                          <a:cs typeface="+mn-cs"/>
                          <a:sym typeface="Arial"/>
                        </a:rPr>
                        <a:t>Organic</a:t>
                      </a: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646378"/>
                  </a:ext>
                </a:extLst>
              </a:tr>
              <a:tr h="324000">
                <a:tc>
                  <a:txBody>
                    <a:bodyPr/>
                    <a:lstStyle/>
                    <a:p>
                      <a:pPr marL="0" marR="0" algn="ctr">
                        <a:lnSpc>
                          <a:spcPct val="107000"/>
                        </a:lnSpc>
                        <a:spcBef>
                          <a:spcPts val="0"/>
                        </a:spcBef>
                        <a:spcAft>
                          <a:spcPts val="0"/>
                        </a:spcAft>
                      </a:pPr>
                      <a:r>
                        <a:rPr lang="en-US" sz="1300" dirty="0">
                          <a:effectLst/>
                          <a:latin typeface="Raleway" panose="020B0604020202020204" charset="0"/>
                        </a:rPr>
                        <a:t>Fragrance</a:t>
                      </a:r>
                      <a:endParaRPr lang="en-US" sz="13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300" dirty="0">
                          <a:solidFill>
                            <a:schemeClr val="tx2">
                              <a:lumMod val="50000"/>
                            </a:schemeClr>
                          </a:solidFill>
                          <a:effectLst/>
                          <a:latin typeface="Raleway" panose="020B0604020202020204" charset="0"/>
                        </a:rPr>
                        <a:t>Scented</a:t>
                      </a:r>
                      <a:endParaRPr lang="en-US" sz="1300" dirty="0">
                        <a:solidFill>
                          <a:schemeClr val="tx2">
                            <a:lumMod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57435272"/>
                  </a:ext>
                </a:extLst>
              </a:tr>
              <a:tr h="324000">
                <a:tc>
                  <a:txBody>
                    <a:bodyPr/>
                    <a:lstStyle/>
                    <a:p>
                      <a:pPr marL="0" marR="0" algn="ctr">
                        <a:lnSpc>
                          <a:spcPct val="107000"/>
                        </a:lnSpc>
                        <a:spcBef>
                          <a:spcPts val="0"/>
                        </a:spcBef>
                        <a:spcAft>
                          <a:spcPts val="0"/>
                        </a:spcAft>
                      </a:pPr>
                      <a:r>
                        <a:rPr lang="en-US" sz="1300" dirty="0">
                          <a:effectLst/>
                          <a:latin typeface="Raleway" panose="020B0604020202020204" charset="0"/>
                        </a:rPr>
                        <a:t>Dispenser</a:t>
                      </a:r>
                      <a:endParaRPr lang="en-US" sz="13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300" dirty="0">
                          <a:solidFill>
                            <a:schemeClr val="tx2">
                              <a:lumMod val="50000"/>
                            </a:schemeClr>
                          </a:solidFill>
                          <a:effectLst/>
                          <a:latin typeface="Raleway" panose="020B0604020202020204" charset="0"/>
                        </a:rPr>
                        <a:t>Cream</a:t>
                      </a:r>
                      <a:endParaRPr lang="en-US" sz="1300" dirty="0">
                        <a:solidFill>
                          <a:schemeClr val="tx2">
                            <a:lumMod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15292259"/>
                  </a:ext>
                </a:extLst>
              </a:tr>
              <a:tr h="324000">
                <a:tc>
                  <a:txBody>
                    <a:bodyPr/>
                    <a:lstStyle/>
                    <a:p>
                      <a:pPr marL="0" marR="0" algn="ctr">
                        <a:lnSpc>
                          <a:spcPct val="107000"/>
                        </a:lnSpc>
                        <a:spcBef>
                          <a:spcPts val="0"/>
                        </a:spcBef>
                        <a:spcAft>
                          <a:spcPts val="0"/>
                        </a:spcAft>
                      </a:pPr>
                      <a:r>
                        <a:rPr lang="en-US" sz="1300" dirty="0">
                          <a:effectLst/>
                          <a:latin typeface="Raleway" panose="020B0604020202020204" charset="0"/>
                        </a:rPr>
                        <a:t>Tint</a:t>
                      </a:r>
                      <a:endParaRPr lang="en-US" sz="13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300" dirty="0">
                          <a:solidFill>
                            <a:schemeClr val="tx2">
                              <a:lumMod val="50000"/>
                            </a:schemeClr>
                          </a:solidFill>
                          <a:effectLst/>
                          <a:latin typeface="Raleway" panose="020B0604020202020204" charset="0"/>
                        </a:rPr>
                        <a:t>Untinted</a:t>
                      </a:r>
                      <a:endParaRPr lang="en-US" sz="1300" dirty="0">
                        <a:solidFill>
                          <a:schemeClr val="tx2">
                            <a:lumMod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417888"/>
                  </a:ext>
                </a:extLst>
              </a:tr>
            </a:tbl>
          </a:graphicData>
        </a:graphic>
      </p:graphicFrame>
      <p:sp>
        <p:nvSpPr>
          <p:cNvPr id="20" name="Arrow: Pentagon 19">
            <a:extLst>
              <a:ext uri="{FF2B5EF4-FFF2-40B4-BE49-F238E27FC236}">
                <a16:creationId xmlns:a16="http://schemas.microsoft.com/office/drawing/2014/main" id="{1BAE8E38-081C-4181-9F04-598C7B5BE414}"/>
              </a:ext>
            </a:extLst>
          </p:cNvPr>
          <p:cNvSpPr/>
          <p:nvPr/>
        </p:nvSpPr>
        <p:spPr>
          <a:xfrm>
            <a:off x="3654488" y="3455621"/>
            <a:ext cx="201857" cy="716034"/>
          </a:xfrm>
          <a:prstGeom prst="homePlate">
            <a:avLst/>
          </a:prstGeom>
          <a:solidFill>
            <a:srgbClr val="FF9900"/>
          </a:solidFill>
          <a:ln>
            <a:solidFill>
              <a:schemeClr val="bg2">
                <a:lumMod val="50000"/>
              </a:schemeClr>
            </a:solidFill>
          </a:ln>
          <a:effectLst/>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aphicFrame>
        <p:nvGraphicFramePr>
          <p:cNvPr id="21" name="Table 20">
            <a:extLst>
              <a:ext uri="{FF2B5EF4-FFF2-40B4-BE49-F238E27FC236}">
                <a16:creationId xmlns:a16="http://schemas.microsoft.com/office/drawing/2014/main" id="{76167A0D-3E7A-449A-86CF-3346B2C5D21C}"/>
              </a:ext>
            </a:extLst>
          </p:cNvPr>
          <p:cNvGraphicFramePr>
            <a:graphicFrameLocks noGrp="1"/>
          </p:cNvGraphicFramePr>
          <p:nvPr>
            <p:extLst>
              <p:ext uri="{D42A27DB-BD31-4B8C-83A1-F6EECF244321}">
                <p14:modId xmlns:p14="http://schemas.microsoft.com/office/powerpoint/2010/main" val="2290294121"/>
              </p:ext>
            </p:extLst>
          </p:nvPr>
        </p:nvGraphicFramePr>
        <p:xfrm>
          <a:off x="4076813" y="3003638"/>
          <a:ext cx="4460563" cy="1620000"/>
        </p:xfrm>
        <a:graphic>
          <a:graphicData uri="http://schemas.openxmlformats.org/drawingml/2006/table">
            <a:tbl>
              <a:tblPr firstRow="1" firstCol="1" bandRow="1">
                <a:tableStyleId>{7E9639D4-E3E2-4D34-9284-5A2195B3D0D7}</a:tableStyleId>
              </a:tblPr>
              <a:tblGrid>
                <a:gridCol w="1002926">
                  <a:extLst>
                    <a:ext uri="{9D8B030D-6E8A-4147-A177-3AD203B41FA5}">
                      <a16:colId xmlns:a16="http://schemas.microsoft.com/office/drawing/2014/main" val="4195599876"/>
                    </a:ext>
                  </a:extLst>
                </a:gridCol>
                <a:gridCol w="1265975">
                  <a:extLst>
                    <a:ext uri="{9D8B030D-6E8A-4147-A177-3AD203B41FA5}">
                      <a16:colId xmlns:a16="http://schemas.microsoft.com/office/drawing/2014/main" val="813037132"/>
                    </a:ext>
                  </a:extLst>
                </a:gridCol>
                <a:gridCol w="1123721">
                  <a:extLst>
                    <a:ext uri="{9D8B030D-6E8A-4147-A177-3AD203B41FA5}">
                      <a16:colId xmlns:a16="http://schemas.microsoft.com/office/drawing/2014/main" val="3699539771"/>
                    </a:ext>
                  </a:extLst>
                </a:gridCol>
                <a:gridCol w="1067941">
                  <a:extLst>
                    <a:ext uri="{9D8B030D-6E8A-4147-A177-3AD203B41FA5}">
                      <a16:colId xmlns:a16="http://schemas.microsoft.com/office/drawing/2014/main" val="3957855787"/>
                    </a:ext>
                  </a:extLst>
                </a:gridCol>
              </a:tblGrid>
              <a:tr h="324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Price</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Market Share</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Demand</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Profit</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5632184"/>
                  </a:ext>
                </a:extLst>
              </a:tr>
              <a:tr h="432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$10</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u="none" strike="noStrike" cap="none" dirty="0">
                          <a:solidFill>
                            <a:schemeClr val="bg2">
                              <a:lumMod val="50000"/>
                              <a:lumOff val="50000"/>
                            </a:schemeClr>
                          </a:solidFill>
                          <a:effectLst/>
                          <a:latin typeface="Raleway" panose="020B0604020202020204" charset="0"/>
                          <a:sym typeface="Arial"/>
                        </a:rPr>
                        <a:t>34.60%</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2,768,000 </a:t>
                      </a:r>
                    </a:p>
                  </a:txBody>
                  <a:tcPr marL="68580" marR="68580" marT="0" marB="0" anchor="ctr">
                    <a:lnL>
                      <a:noFill/>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11,072,000 </a:t>
                      </a: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66279008"/>
                  </a:ext>
                </a:extLst>
              </a:tr>
              <a:tr h="432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$15</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rtl="0">
                        <a:lnSpc>
                          <a:spcPct val="107000"/>
                        </a:lnSpc>
                        <a:spcBef>
                          <a:spcPts val="0"/>
                        </a:spcBef>
                        <a:spcAft>
                          <a:spcPts val="0"/>
                        </a:spcAft>
                        <a:buClr>
                          <a:srgbClr val="000000"/>
                        </a:buClr>
                        <a:buFont typeface="Arial"/>
                      </a:pPr>
                      <a:r>
                        <a:rPr lang="en-US" sz="1300" b="0" u="none" strike="noStrike" cap="none" dirty="0">
                          <a:solidFill>
                            <a:schemeClr val="bg2">
                              <a:lumMod val="50000"/>
                              <a:lumOff val="50000"/>
                            </a:schemeClr>
                          </a:solidFill>
                          <a:effectLst/>
                          <a:latin typeface="Raleway" panose="020B0604020202020204" charset="0"/>
                          <a:sym typeface="Arial"/>
                        </a:rPr>
                        <a:t>24.00%</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 1,920,000 </a:t>
                      </a:r>
                    </a:p>
                  </a:txBody>
                  <a:tcPr marL="68580" marR="68580" marT="0" marB="0"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17,280,000 </a:t>
                      </a: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6679601"/>
                  </a:ext>
                </a:extLst>
              </a:tr>
              <a:tr h="432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$25</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u="none" strike="noStrike" cap="none" dirty="0">
                          <a:solidFill>
                            <a:schemeClr val="bg2">
                              <a:lumMod val="50000"/>
                              <a:lumOff val="50000"/>
                            </a:schemeClr>
                          </a:solidFill>
                          <a:effectLst/>
                          <a:latin typeface="Raleway" panose="020B0604020202020204" charset="0"/>
                          <a:sym typeface="Arial"/>
                        </a:rPr>
                        <a:t>11.20%</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   896,000 </a:t>
                      </a:r>
                    </a:p>
                  </a:txBody>
                  <a:tcPr marL="68580" marR="68580" marT="0" marB="0"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17,024,000 </a:t>
                      </a: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7435595"/>
                  </a:ext>
                </a:extLst>
              </a:tr>
            </a:tbl>
          </a:graphicData>
        </a:graphic>
      </p:graphicFrame>
    </p:spTree>
    <p:extLst>
      <p:ext uri="{BB962C8B-B14F-4D97-AF65-F5344CB8AC3E}">
        <p14:creationId xmlns:p14="http://schemas.microsoft.com/office/powerpoint/2010/main" val="2174523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Demand and Profit Analysis</a:t>
            </a:r>
            <a:endParaRPr dirty="0"/>
          </a:p>
        </p:txBody>
      </p:sp>
      <p:sp>
        <p:nvSpPr>
          <p:cNvPr id="10" name="Google Shape;215;p22">
            <a:extLst>
              <a:ext uri="{FF2B5EF4-FFF2-40B4-BE49-F238E27FC236}">
                <a16:creationId xmlns:a16="http://schemas.microsoft.com/office/drawing/2014/main" id="{A08976C0-9EBE-4002-95DA-46BEFA6E7410}"/>
              </a:ext>
            </a:extLst>
          </p:cNvPr>
          <p:cNvSpPr txBox="1">
            <a:spLocks noGrp="1"/>
          </p:cNvSpPr>
          <p:nvPr>
            <p:ph type="body" idx="1"/>
          </p:nvPr>
        </p:nvSpPr>
        <p:spPr>
          <a:xfrm>
            <a:off x="965791" y="1313689"/>
            <a:ext cx="8716926" cy="1034400"/>
          </a:xfrm>
          <a:prstGeom prst="rect">
            <a:avLst/>
          </a:prstGeom>
        </p:spPr>
        <p:txBody>
          <a:bodyPr spcFirstLastPara="1" wrap="square" lIns="91425" tIns="91425" rIns="91425" bIns="91425" anchor="t" anchorCtr="0">
            <a:noAutofit/>
          </a:bodyPr>
          <a:lstStyle/>
          <a:p>
            <a:pPr marL="0" indent="0">
              <a:spcBef>
                <a:spcPts val="1600"/>
              </a:spcBef>
              <a:spcAft>
                <a:spcPts val="1600"/>
              </a:spcAft>
              <a:buNone/>
            </a:pPr>
            <a:r>
              <a:rPr lang="en-US" sz="1800" dirty="0">
                <a:latin typeface="Raleway"/>
                <a:sym typeface="Raleway"/>
              </a:rPr>
              <a:t>What product should ‘Banana Boat’ launch, so that profit is maximized? </a:t>
            </a:r>
          </a:p>
        </p:txBody>
      </p:sp>
      <p:sp>
        <p:nvSpPr>
          <p:cNvPr id="11" name="Google Shape;212;p22">
            <a:extLst>
              <a:ext uri="{FF2B5EF4-FFF2-40B4-BE49-F238E27FC236}">
                <a16:creationId xmlns:a16="http://schemas.microsoft.com/office/drawing/2014/main" id="{3F3B4FB6-5B8A-4BF2-92B5-0ECB9B1F58B4}"/>
              </a:ext>
            </a:extLst>
          </p:cNvPr>
          <p:cNvSpPr/>
          <p:nvPr/>
        </p:nvSpPr>
        <p:spPr>
          <a:xfrm>
            <a:off x="485454" y="1629928"/>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3</a:t>
            </a:r>
            <a:endParaRPr sz="800" b="1" dirty="0">
              <a:solidFill>
                <a:srgbClr val="FFFFFF"/>
              </a:solidFill>
            </a:endParaRPr>
          </a:p>
        </p:txBody>
      </p:sp>
      <p:sp>
        <p:nvSpPr>
          <p:cNvPr id="7" name="Google Shape;215;p22">
            <a:extLst>
              <a:ext uri="{FF2B5EF4-FFF2-40B4-BE49-F238E27FC236}">
                <a16:creationId xmlns:a16="http://schemas.microsoft.com/office/drawing/2014/main" id="{BC8D1063-EA15-4808-BE47-C8AAF0A5058F}"/>
              </a:ext>
            </a:extLst>
          </p:cNvPr>
          <p:cNvSpPr txBox="1">
            <a:spLocks/>
          </p:cNvSpPr>
          <p:nvPr/>
        </p:nvSpPr>
        <p:spPr>
          <a:xfrm>
            <a:off x="485454" y="1752992"/>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Font typeface="Lato"/>
              <a:buNone/>
            </a:pPr>
            <a:endParaRPr lang="en-US" sz="1400" b="1" u="sng" dirty="0">
              <a:latin typeface="Raleway"/>
              <a:sym typeface="Raleway"/>
            </a:endParaRPr>
          </a:p>
        </p:txBody>
      </p:sp>
      <p:sp>
        <p:nvSpPr>
          <p:cNvPr id="8" name="Google Shape;215;p22">
            <a:extLst>
              <a:ext uri="{FF2B5EF4-FFF2-40B4-BE49-F238E27FC236}">
                <a16:creationId xmlns:a16="http://schemas.microsoft.com/office/drawing/2014/main" id="{B9F8E5B2-93F4-490D-A500-F14FB58EEC86}"/>
              </a:ext>
            </a:extLst>
          </p:cNvPr>
          <p:cNvSpPr txBox="1">
            <a:spLocks/>
          </p:cNvSpPr>
          <p:nvPr/>
        </p:nvSpPr>
        <p:spPr>
          <a:xfrm>
            <a:off x="485454" y="2104970"/>
            <a:ext cx="8474247"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spcBef>
                <a:spcPts val="200"/>
              </a:spcBef>
              <a:spcAft>
                <a:spcPts val="400"/>
              </a:spcAft>
              <a:buNone/>
            </a:pPr>
            <a:r>
              <a:rPr lang="en-US" sz="1400" b="1" dirty="0">
                <a:latin typeface="Raleway"/>
                <a:sym typeface="Raleway"/>
              </a:rPr>
              <a:t>Based on the analysis so far we recommend the following product configuration - </a:t>
            </a:r>
          </a:p>
        </p:txBody>
      </p:sp>
      <p:graphicFrame>
        <p:nvGraphicFramePr>
          <p:cNvPr id="4" name="Table 3">
            <a:extLst>
              <a:ext uri="{FF2B5EF4-FFF2-40B4-BE49-F238E27FC236}">
                <a16:creationId xmlns:a16="http://schemas.microsoft.com/office/drawing/2014/main" id="{E39A5160-8CB4-474D-B4B1-1FE0B3E81384}"/>
              </a:ext>
            </a:extLst>
          </p:cNvPr>
          <p:cNvGraphicFramePr>
            <a:graphicFrameLocks noGrp="1"/>
          </p:cNvGraphicFramePr>
          <p:nvPr>
            <p:extLst>
              <p:ext uri="{D42A27DB-BD31-4B8C-83A1-F6EECF244321}">
                <p14:modId xmlns:p14="http://schemas.microsoft.com/office/powerpoint/2010/main" val="2869497817"/>
              </p:ext>
            </p:extLst>
          </p:nvPr>
        </p:nvGraphicFramePr>
        <p:xfrm>
          <a:off x="726973" y="3003638"/>
          <a:ext cx="2743341" cy="1620000"/>
        </p:xfrm>
        <a:graphic>
          <a:graphicData uri="http://schemas.openxmlformats.org/drawingml/2006/table">
            <a:tbl>
              <a:tblPr firstRow="1" firstCol="1" bandRow="1">
                <a:tableStyleId>{7E9639D4-E3E2-4D34-9284-5A2195B3D0D7}</a:tableStyleId>
              </a:tblPr>
              <a:tblGrid>
                <a:gridCol w="1348701">
                  <a:extLst>
                    <a:ext uri="{9D8B030D-6E8A-4147-A177-3AD203B41FA5}">
                      <a16:colId xmlns:a16="http://schemas.microsoft.com/office/drawing/2014/main" val="3968066404"/>
                    </a:ext>
                  </a:extLst>
                </a:gridCol>
                <a:gridCol w="1394640">
                  <a:extLst>
                    <a:ext uri="{9D8B030D-6E8A-4147-A177-3AD203B41FA5}">
                      <a16:colId xmlns:a16="http://schemas.microsoft.com/office/drawing/2014/main" val="3497935311"/>
                    </a:ext>
                  </a:extLst>
                </a:gridCol>
              </a:tblGrid>
              <a:tr h="324000">
                <a:tc>
                  <a:txBody>
                    <a:bodyPr/>
                    <a:lstStyle/>
                    <a:p>
                      <a:pPr marL="0" marR="0" algn="ctr">
                        <a:lnSpc>
                          <a:spcPct val="107000"/>
                        </a:lnSpc>
                        <a:spcBef>
                          <a:spcPts val="0"/>
                        </a:spcBef>
                        <a:spcAft>
                          <a:spcPts val="0"/>
                        </a:spcAft>
                      </a:pPr>
                      <a:r>
                        <a:rPr lang="en-US" sz="1300" dirty="0">
                          <a:effectLst/>
                          <a:latin typeface="Raleway" panose="020B0604020202020204" charset="0"/>
                          <a:ea typeface="Calibri" panose="020F0502020204030204" pitchFamily="34" charset="0"/>
                          <a:cs typeface="Times New Roman" panose="02020603050405020304" pitchFamily="18" charset="0"/>
                        </a:rPr>
                        <a:t>Features</a:t>
                      </a: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300" dirty="0">
                          <a:effectLst/>
                          <a:latin typeface="Raleway" panose="020B0604020202020204" charset="0"/>
                          <a:ea typeface="Calibri" panose="020F0502020204030204" pitchFamily="34" charset="0"/>
                          <a:cs typeface="Times New Roman" panose="02020603050405020304" pitchFamily="18" charset="0"/>
                        </a:rPr>
                        <a:t>Level</a:t>
                      </a: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998668"/>
                  </a:ext>
                </a:extLst>
              </a:tr>
              <a:tr h="324000">
                <a:tc>
                  <a:txBody>
                    <a:bodyPr/>
                    <a:lstStyle/>
                    <a:p>
                      <a:pPr marL="0" marR="0" algn="ctr">
                        <a:lnSpc>
                          <a:spcPct val="107000"/>
                        </a:lnSpc>
                        <a:spcBef>
                          <a:spcPts val="0"/>
                        </a:spcBef>
                        <a:spcAft>
                          <a:spcPts val="0"/>
                        </a:spcAft>
                      </a:pPr>
                      <a:r>
                        <a:rPr lang="en-US" sz="1300" dirty="0">
                          <a:effectLst/>
                          <a:latin typeface="Raleway" panose="020B0604020202020204" charset="0"/>
                        </a:rPr>
                        <a:t>Ingredients</a:t>
                      </a:r>
                      <a:endParaRPr lang="en-US" sz="13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300" b="0" i="0" u="none" strike="noStrike" cap="none" dirty="0">
                          <a:solidFill>
                            <a:schemeClr val="tx2">
                              <a:lumMod val="50000"/>
                            </a:schemeClr>
                          </a:solidFill>
                          <a:effectLst/>
                          <a:latin typeface="Raleway" panose="020B0604020202020204" charset="0"/>
                          <a:ea typeface="+mn-ea"/>
                          <a:cs typeface="+mn-cs"/>
                          <a:sym typeface="Arial"/>
                        </a:rPr>
                        <a:t>Organic</a:t>
                      </a: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0646378"/>
                  </a:ext>
                </a:extLst>
              </a:tr>
              <a:tr h="324000">
                <a:tc>
                  <a:txBody>
                    <a:bodyPr/>
                    <a:lstStyle/>
                    <a:p>
                      <a:pPr marL="0" marR="0" algn="ctr">
                        <a:lnSpc>
                          <a:spcPct val="107000"/>
                        </a:lnSpc>
                        <a:spcBef>
                          <a:spcPts val="0"/>
                        </a:spcBef>
                        <a:spcAft>
                          <a:spcPts val="0"/>
                        </a:spcAft>
                      </a:pPr>
                      <a:r>
                        <a:rPr lang="en-US" sz="1300" dirty="0">
                          <a:effectLst/>
                          <a:latin typeface="Raleway" panose="020B0604020202020204" charset="0"/>
                        </a:rPr>
                        <a:t>Fragrance</a:t>
                      </a:r>
                      <a:endParaRPr lang="en-US" sz="13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300" dirty="0">
                          <a:solidFill>
                            <a:schemeClr val="tx2">
                              <a:lumMod val="50000"/>
                            </a:schemeClr>
                          </a:solidFill>
                          <a:effectLst/>
                          <a:latin typeface="Raleway" panose="020B0604020202020204" charset="0"/>
                        </a:rPr>
                        <a:t>Scented</a:t>
                      </a:r>
                      <a:endParaRPr lang="en-US" sz="1300" dirty="0">
                        <a:solidFill>
                          <a:schemeClr val="tx2">
                            <a:lumMod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57435272"/>
                  </a:ext>
                </a:extLst>
              </a:tr>
              <a:tr h="324000">
                <a:tc>
                  <a:txBody>
                    <a:bodyPr/>
                    <a:lstStyle/>
                    <a:p>
                      <a:pPr marL="0" marR="0" algn="ctr">
                        <a:lnSpc>
                          <a:spcPct val="107000"/>
                        </a:lnSpc>
                        <a:spcBef>
                          <a:spcPts val="0"/>
                        </a:spcBef>
                        <a:spcAft>
                          <a:spcPts val="0"/>
                        </a:spcAft>
                      </a:pPr>
                      <a:r>
                        <a:rPr lang="en-US" sz="1300" dirty="0">
                          <a:effectLst/>
                          <a:latin typeface="Raleway" panose="020B0604020202020204" charset="0"/>
                        </a:rPr>
                        <a:t>Dispenser</a:t>
                      </a:r>
                      <a:endParaRPr lang="en-US" sz="13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300" dirty="0">
                          <a:solidFill>
                            <a:schemeClr val="tx2">
                              <a:lumMod val="50000"/>
                            </a:schemeClr>
                          </a:solidFill>
                          <a:effectLst/>
                          <a:latin typeface="Raleway" panose="020B0604020202020204" charset="0"/>
                        </a:rPr>
                        <a:t>Cream</a:t>
                      </a:r>
                      <a:endParaRPr lang="en-US" sz="1300" dirty="0">
                        <a:solidFill>
                          <a:schemeClr val="tx2">
                            <a:lumMod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15292259"/>
                  </a:ext>
                </a:extLst>
              </a:tr>
              <a:tr h="324000">
                <a:tc>
                  <a:txBody>
                    <a:bodyPr/>
                    <a:lstStyle/>
                    <a:p>
                      <a:pPr marL="0" marR="0" algn="ctr">
                        <a:lnSpc>
                          <a:spcPct val="107000"/>
                        </a:lnSpc>
                        <a:spcBef>
                          <a:spcPts val="0"/>
                        </a:spcBef>
                        <a:spcAft>
                          <a:spcPts val="0"/>
                        </a:spcAft>
                      </a:pPr>
                      <a:r>
                        <a:rPr lang="en-US" sz="1300" dirty="0">
                          <a:effectLst/>
                          <a:latin typeface="Raleway" panose="020B0604020202020204" charset="0"/>
                        </a:rPr>
                        <a:t>Tint</a:t>
                      </a:r>
                      <a:endParaRPr lang="en-US" sz="1300" dirty="0">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300" dirty="0">
                          <a:solidFill>
                            <a:schemeClr val="tx2">
                              <a:lumMod val="50000"/>
                            </a:schemeClr>
                          </a:solidFill>
                          <a:effectLst/>
                          <a:latin typeface="Raleway" panose="020B0604020202020204" charset="0"/>
                        </a:rPr>
                        <a:t>Untinted</a:t>
                      </a:r>
                      <a:endParaRPr lang="en-US" sz="1300" dirty="0">
                        <a:solidFill>
                          <a:schemeClr val="tx2">
                            <a:lumMod val="50000"/>
                          </a:schemeClr>
                        </a:solidFill>
                        <a:effectLst/>
                        <a:latin typeface="Raleway" panose="020B060402020202020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417888"/>
                  </a:ext>
                </a:extLst>
              </a:tr>
            </a:tbl>
          </a:graphicData>
        </a:graphic>
      </p:graphicFrame>
      <p:sp>
        <p:nvSpPr>
          <p:cNvPr id="12" name="Arrow: Pentagon 11">
            <a:extLst>
              <a:ext uri="{FF2B5EF4-FFF2-40B4-BE49-F238E27FC236}">
                <a16:creationId xmlns:a16="http://schemas.microsoft.com/office/drawing/2014/main" id="{9AE1446A-709F-4C10-ABBC-4543657DF138}"/>
              </a:ext>
            </a:extLst>
          </p:cNvPr>
          <p:cNvSpPr/>
          <p:nvPr/>
        </p:nvSpPr>
        <p:spPr>
          <a:xfrm>
            <a:off x="3654488" y="3455621"/>
            <a:ext cx="201857" cy="716034"/>
          </a:xfrm>
          <a:prstGeom prst="homePlate">
            <a:avLst/>
          </a:prstGeom>
          <a:solidFill>
            <a:srgbClr val="FF9900"/>
          </a:solidFill>
          <a:ln>
            <a:solidFill>
              <a:schemeClr val="bg2">
                <a:lumMod val="50000"/>
              </a:schemeClr>
            </a:solidFill>
          </a:ln>
          <a:effectLst/>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aphicFrame>
        <p:nvGraphicFramePr>
          <p:cNvPr id="5" name="Table 4">
            <a:extLst>
              <a:ext uri="{FF2B5EF4-FFF2-40B4-BE49-F238E27FC236}">
                <a16:creationId xmlns:a16="http://schemas.microsoft.com/office/drawing/2014/main" id="{6CC5C165-FB78-4335-8ADB-BB5066062207}"/>
              </a:ext>
            </a:extLst>
          </p:cNvPr>
          <p:cNvGraphicFramePr>
            <a:graphicFrameLocks noGrp="1"/>
          </p:cNvGraphicFramePr>
          <p:nvPr>
            <p:extLst>
              <p:ext uri="{D42A27DB-BD31-4B8C-83A1-F6EECF244321}">
                <p14:modId xmlns:p14="http://schemas.microsoft.com/office/powerpoint/2010/main" val="890749211"/>
              </p:ext>
            </p:extLst>
          </p:nvPr>
        </p:nvGraphicFramePr>
        <p:xfrm>
          <a:off x="4076813" y="3003638"/>
          <a:ext cx="4460563" cy="1620000"/>
        </p:xfrm>
        <a:graphic>
          <a:graphicData uri="http://schemas.openxmlformats.org/drawingml/2006/table">
            <a:tbl>
              <a:tblPr firstRow="1" firstCol="1" bandRow="1">
                <a:tableStyleId>{7E9639D4-E3E2-4D34-9284-5A2195B3D0D7}</a:tableStyleId>
              </a:tblPr>
              <a:tblGrid>
                <a:gridCol w="1002926">
                  <a:extLst>
                    <a:ext uri="{9D8B030D-6E8A-4147-A177-3AD203B41FA5}">
                      <a16:colId xmlns:a16="http://schemas.microsoft.com/office/drawing/2014/main" val="4195599876"/>
                    </a:ext>
                  </a:extLst>
                </a:gridCol>
                <a:gridCol w="1265975">
                  <a:extLst>
                    <a:ext uri="{9D8B030D-6E8A-4147-A177-3AD203B41FA5}">
                      <a16:colId xmlns:a16="http://schemas.microsoft.com/office/drawing/2014/main" val="813037132"/>
                    </a:ext>
                  </a:extLst>
                </a:gridCol>
                <a:gridCol w="1123721">
                  <a:extLst>
                    <a:ext uri="{9D8B030D-6E8A-4147-A177-3AD203B41FA5}">
                      <a16:colId xmlns:a16="http://schemas.microsoft.com/office/drawing/2014/main" val="3699539771"/>
                    </a:ext>
                  </a:extLst>
                </a:gridCol>
                <a:gridCol w="1067941">
                  <a:extLst>
                    <a:ext uri="{9D8B030D-6E8A-4147-A177-3AD203B41FA5}">
                      <a16:colId xmlns:a16="http://schemas.microsoft.com/office/drawing/2014/main" val="3957855787"/>
                    </a:ext>
                  </a:extLst>
                </a:gridCol>
              </a:tblGrid>
              <a:tr h="324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Price</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Market Share</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Demand</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Profit</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5632184"/>
                  </a:ext>
                </a:extLst>
              </a:tr>
              <a:tr h="432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$10</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u="none" strike="noStrike" cap="none" dirty="0">
                          <a:solidFill>
                            <a:schemeClr val="bg2">
                              <a:lumMod val="50000"/>
                              <a:lumOff val="50000"/>
                            </a:schemeClr>
                          </a:solidFill>
                          <a:effectLst/>
                          <a:latin typeface="Raleway" panose="020B0604020202020204" charset="0"/>
                          <a:sym typeface="Arial"/>
                        </a:rPr>
                        <a:t>34.60%</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2,768,000 </a:t>
                      </a:r>
                    </a:p>
                  </a:txBody>
                  <a:tcPr marL="68580" marR="68580" marT="0" marB="0" anchor="ctr">
                    <a:lnL>
                      <a:noFill/>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11,072,000 </a:t>
                      </a: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66279008"/>
                  </a:ext>
                </a:extLst>
              </a:tr>
              <a:tr h="432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$15</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rtl="0">
                        <a:lnSpc>
                          <a:spcPct val="107000"/>
                        </a:lnSpc>
                        <a:spcBef>
                          <a:spcPts val="0"/>
                        </a:spcBef>
                        <a:spcAft>
                          <a:spcPts val="0"/>
                        </a:spcAft>
                        <a:buClr>
                          <a:srgbClr val="000000"/>
                        </a:buClr>
                        <a:buFont typeface="Arial"/>
                      </a:pPr>
                      <a:r>
                        <a:rPr lang="en-US" sz="1300" b="0" u="none" strike="noStrike" cap="none" dirty="0">
                          <a:solidFill>
                            <a:schemeClr val="bg2">
                              <a:lumMod val="50000"/>
                              <a:lumOff val="50000"/>
                            </a:schemeClr>
                          </a:solidFill>
                          <a:effectLst/>
                          <a:latin typeface="Raleway" panose="020B0604020202020204" charset="0"/>
                          <a:sym typeface="Arial"/>
                        </a:rPr>
                        <a:t>24.00%</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 1,920,000 </a:t>
                      </a:r>
                    </a:p>
                  </a:txBody>
                  <a:tcPr marL="68580" marR="68580" marT="0" marB="0"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17,280,000 </a:t>
                      </a: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6679601"/>
                  </a:ext>
                </a:extLst>
              </a:tr>
              <a:tr h="432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$25</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u="none" strike="noStrike" cap="none" dirty="0">
                          <a:solidFill>
                            <a:schemeClr val="bg2">
                              <a:lumMod val="50000"/>
                              <a:lumOff val="50000"/>
                            </a:schemeClr>
                          </a:solidFill>
                          <a:effectLst/>
                          <a:latin typeface="Raleway" panose="020B0604020202020204" charset="0"/>
                          <a:sym typeface="Arial"/>
                        </a:rPr>
                        <a:t>11.20%</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   896,000 </a:t>
                      </a:r>
                    </a:p>
                  </a:txBody>
                  <a:tcPr marL="68580" marR="68580" marT="0" marB="0"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17,024,000 </a:t>
                      </a: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7435595"/>
                  </a:ext>
                </a:extLst>
              </a:tr>
            </a:tbl>
          </a:graphicData>
        </a:graphic>
      </p:graphicFrame>
      <p:grpSp>
        <p:nvGrpSpPr>
          <p:cNvPr id="13" name="Group 12">
            <a:extLst>
              <a:ext uri="{FF2B5EF4-FFF2-40B4-BE49-F238E27FC236}">
                <a16:creationId xmlns:a16="http://schemas.microsoft.com/office/drawing/2014/main" id="{BD0F133C-15C5-472E-8014-66DACD9DC531}"/>
              </a:ext>
            </a:extLst>
          </p:cNvPr>
          <p:cNvGrpSpPr/>
          <p:nvPr/>
        </p:nvGrpSpPr>
        <p:grpSpPr>
          <a:xfrm>
            <a:off x="8194158" y="0"/>
            <a:ext cx="949842" cy="465079"/>
            <a:chOff x="8194158" y="0"/>
            <a:chExt cx="949842" cy="465079"/>
          </a:xfrm>
        </p:grpSpPr>
        <p:sp>
          <p:nvSpPr>
            <p:cNvPr id="14" name="Rectangle 13">
              <a:extLst>
                <a:ext uri="{FF2B5EF4-FFF2-40B4-BE49-F238E27FC236}">
                  <a16:creationId xmlns:a16="http://schemas.microsoft.com/office/drawing/2014/main" id="{FEF0749C-1740-4348-B939-44BB34D9F41A}"/>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4" descr="Image result for banana boat logo">
              <a:extLst>
                <a:ext uri="{FF2B5EF4-FFF2-40B4-BE49-F238E27FC236}">
                  <a16:creationId xmlns:a16="http://schemas.microsoft.com/office/drawing/2014/main" id="{1912F00E-5143-4B7E-BBAB-CBD2D0275E6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4841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water, beach&#10;&#10;Description generated with very high confidence">
            <a:extLst>
              <a:ext uri="{FF2B5EF4-FFF2-40B4-BE49-F238E27FC236}">
                <a16:creationId xmlns:a16="http://schemas.microsoft.com/office/drawing/2014/main" id="{7C7C9DEE-7DB4-4A4F-B6C7-5009D4A67D9F}"/>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r="1326"/>
          <a:stretch/>
        </p:blipFill>
        <p:spPr>
          <a:xfrm>
            <a:off x="15" y="7"/>
            <a:ext cx="9143985" cy="5143493"/>
          </a:xfrm>
          <a:prstGeom prst="rect">
            <a:avLst/>
          </a:prstGeom>
        </p:spPr>
      </p:pic>
      <p:pic>
        <p:nvPicPr>
          <p:cNvPr id="7" name="Google Shape;204;p21">
            <a:extLst>
              <a:ext uri="{FF2B5EF4-FFF2-40B4-BE49-F238E27FC236}">
                <a16:creationId xmlns:a16="http://schemas.microsoft.com/office/drawing/2014/main" id="{DB274862-15E4-4833-BFEE-C6683FD68B08}"/>
              </a:ext>
            </a:extLst>
          </p:cNvPr>
          <p:cNvPicPr preferRelativeResize="0">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rcRect l="18919" t="23731" r="19776" b="21696"/>
          <a:stretch/>
        </p:blipFill>
        <p:spPr>
          <a:xfrm>
            <a:off x="7646072" y="216110"/>
            <a:ext cx="1355591" cy="1204486"/>
          </a:xfrm>
          <a:prstGeom prst="rect">
            <a:avLst/>
          </a:prstGeom>
          <a:noFill/>
          <a:ln>
            <a:noFill/>
          </a:ln>
        </p:spPr>
      </p:pic>
      <p:sp>
        <p:nvSpPr>
          <p:cNvPr id="9" name="Google Shape;198;p20">
            <a:extLst>
              <a:ext uri="{FF2B5EF4-FFF2-40B4-BE49-F238E27FC236}">
                <a16:creationId xmlns:a16="http://schemas.microsoft.com/office/drawing/2014/main" id="{D60AF41B-8C60-4BB2-B7C1-4182AA78F3A8}"/>
              </a:ext>
            </a:extLst>
          </p:cNvPr>
          <p:cNvSpPr txBox="1">
            <a:spLocks/>
          </p:cNvSpPr>
          <p:nvPr/>
        </p:nvSpPr>
        <p:spPr>
          <a:xfrm>
            <a:off x="0" y="655638"/>
            <a:ext cx="7689850" cy="5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GB" sz="2800" b="1" i="0" u="none" strike="noStrike" kern="0" cap="none" spc="0" normalizeH="0" baseline="0" noProof="0" dirty="0">
                <a:ln>
                  <a:noFill/>
                </a:ln>
                <a:solidFill>
                  <a:srgbClr val="1C3678"/>
                </a:solidFill>
                <a:effectLst/>
                <a:uLnTx/>
                <a:uFillTx/>
                <a:latin typeface="Raleway"/>
                <a:sym typeface="Raleway"/>
              </a:rPr>
              <a:t>Analyses and Results – </a:t>
            </a:r>
            <a:r>
              <a:rPr kumimoji="0" lang="en-GB" sz="2000" b="1" i="0" u="none" strike="noStrike" kern="0" cap="none" spc="0" normalizeH="0" baseline="0" noProof="0" dirty="0">
                <a:ln>
                  <a:noFill/>
                </a:ln>
                <a:solidFill>
                  <a:srgbClr val="1C3678"/>
                </a:solidFill>
                <a:effectLst/>
                <a:uLnTx/>
                <a:uFillTx/>
                <a:latin typeface="Raleway"/>
                <a:sym typeface="Raleway"/>
              </a:rPr>
              <a:t>Segmentation</a:t>
            </a:r>
            <a:endParaRPr kumimoji="0" lang="en-GB" sz="2800" b="1" i="0" u="none" strike="noStrike" kern="0" cap="none" spc="0" normalizeH="0" baseline="0" noProof="0" dirty="0">
              <a:ln>
                <a:noFill/>
              </a:ln>
              <a:solidFill>
                <a:srgbClr val="1C3678"/>
              </a:solidFill>
              <a:effectLst/>
              <a:uLnTx/>
              <a:uFillTx/>
              <a:latin typeface="Raleway"/>
              <a:sym typeface="Raleway"/>
            </a:endParaRPr>
          </a:p>
        </p:txBody>
      </p:sp>
    </p:spTree>
    <p:extLst>
      <p:ext uri="{BB962C8B-B14F-4D97-AF65-F5344CB8AC3E}">
        <p14:creationId xmlns:p14="http://schemas.microsoft.com/office/powerpoint/2010/main" val="736894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Segmentation</a:t>
            </a:r>
            <a:endParaRPr dirty="0"/>
          </a:p>
        </p:txBody>
      </p:sp>
      <p:sp>
        <p:nvSpPr>
          <p:cNvPr id="10" name="Google Shape;215;p22">
            <a:extLst>
              <a:ext uri="{FF2B5EF4-FFF2-40B4-BE49-F238E27FC236}">
                <a16:creationId xmlns:a16="http://schemas.microsoft.com/office/drawing/2014/main" id="{A08976C0-9EBE-4002-95DA-46BEFA6E7410}"/>
              </a:ext>
            </a:extLst>
          </p:cNvPr>
          <p:cNvSpPr txBox="1">
            <a:spLocks noGrp="1"/>
          </p:cNvSpPr>
          <p:nvPr>
            <p:ph type="body" idx="1"/>
          </p:nvPr>
        </p:nvSpPr>
        <p:spPr>
          <a:xfrm>
            <a:off x="965791" y="1313689"/>
            <a:ext cx="8716926" cy="1034400"/>
          </a:xfrm>
          <a:prstGeom prst="rect">
            <a:avLst/>
          </a:prstGeom>
        </p:spPr>
        <p:txBody>
          <a:bodyPr spcFirstLastPara="1" wrap="square" lIns="91425" tIns="91425" rIns="91425" bIns="91425" anchor="t" anchorCtr="0">
            <a:noAutofit/>
          </a:bodyPr>
          <a:lstStyle/>
          <a:p>
            <a:pPr marL="0" indent="0">
              <a:spcBef>
                <a:spcPts val="1600"/>
              </a:spcBef>
              <a:spcAft>
                <a:spcPts val="1600"/>
              </a:spcAft>
              <a:buNone/>
            </a:pPr>
            <a:r>
              <a:rPr lang="en-US" sz="1800" b="1" dirty="0">
                <a:latin typeface="Raleway"/>
                <a:sym typeface="Raleway"/>
              </a:rPr>
              <a:t>Why Segmentation?</a:t>
            </a:r>
          </a:p>
        </p:txBody>
      </p:sp>
      <p:sp>
        <p:nvSpPr>
          <p:cNvPr id="11" name="Google Shape;212;p22">
            <a:extLst>
              <a:ext uri="{FF2B5EF4-FFF2-40B4-BE49-F238E27FC236}">
                <a16:creationId xmlns:a16="http://schemas.microsoft.com/office/drawing/2014/main" id="{3F3B4FB6-5B8A-4BF2-92B5-0ECB9B1F58B4}"/>
              </a:ext>
            </a:extLst>
          </p:cNvPr>
          <p:cNvSpPr/>
          <p:nvPr/>
        </p:nvSpPr>
        <p:spPr>
          <a:xfrm>
            <a:off x="485454" y="1629928"/>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1</a:t>
            </a:r>
            <a:endParaRPr sz="800" b="1" dirty="0">
              <a:solidFill>
                <a:srgbClr val="FFFFFF"/>
              </a:solidFill>
            </a:endParaRPr>
          </a:p>
        </p:txBody>
      </p:sp>
      <p:pic>
        <p:nvPicPr>
          <p:cNvPr id="13" name="Google Shape;382;p39">
            <a:extLst>
              <a:ext uri="{FF2B5EF4-FFF2-40B4-BE49-F238E27FC236}">
                <a16:creationId xmlns:a16="http://schemas.microsoft.com/office/drawing/2014/main" id="{A9AC2896-E948-4778-8CF1-00E11719A79C}"/>
              </a:ext>
            </a:extLst>
          </p:cNvPr>
          <p:cNvPicPr preferRelativeResize="0"/>
          <p:nvPr/>
        </p:nvPicPr>
        <p:blipFill>
          <a:blip r:embed="rId3">
            <a:alphaModFix/>
          </a:blip>
          <a:stretch>
            <a:fillRect/>
          </a:stretch>
        </p:blipFill>
        <p:spPr>
          <a:xfrm>
            <a:off x="4876001" y="0"/>
            <a:ext cx="4268000" cy="5143500"/>
          </a:xfrm>
          <a:prstGeom prst="rect">
            <a:avLst/>
          </a:prstGeom>
          <a:noFill/>
          <a:ln>
            <a:noFill/>
          </a:ln>
        </p:spPr>
      </p:pic>
      <p:sp>
        <p:nvSpPr>
          <p:cNvPr id="14" name="Google Shape;215;p22">
            <a:extLst>
              <a:ext uri="{FF2B5EF4-FFF2-40B4-BE49-F238E27FC236}">
                <a16:creationId xmlns:a16="http://schemas.microsoft.com/office/drawing/2014/main" id="{C1133891-91E0-4868-A7C4-2F4C022EB869}"/>
              </a:ext>
            </a:extLst>
          </p:cNvPr>
          <p:cNvSpPr txBox="1">
            <a:spLocks/>
          </p:cNvSpPr>
          <p:nvPr/>
        </p:nvSpPr>
        <p:spPr>
          <a:xfrm>
            <a:off x="965791" y="1987114"/>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Font typeface="Lato"/>
              <a:buNone/>
            </a:pPr>
            <a:r>
              <a:rPr lang="en-US" sz="1800" dirty="0">
                <a:latin typeface="Raleway"/>
                <a:sym typeface="Raleway"/>
              </a:rPr>
              <a:t>How many segments are optimal?</a:t>
            </a:r>
          </a:p>
        </p:txBody>
      </p:sp>
      <p:sp>
        <p:nvSpPr>
          <p:cNvPr id="15" name="Google Shape;212;p22">
            <a:extLst>
              <a:ext uri="{FF2B5EF4-FFF2-40B4-BE49-F238E27FC236}">
                <a16:creationId xmlns:a16="http://schemas.microsoft.com/office/drawing/2014/main" id="{C245D334-C348-4EFA-ACA1-E34D6E8A01AE}"/>
              </a:ext>
            </a:extLst>
          </p:cNvPr>
          <p:cNvSpPr/>
          <p:nvPr/>
        </p:nvSpPr>
        <p:spPr>
          <a:xfrm>
            <a:off x="485454" y="2303353"/>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2</a:t>
            </a:r>
            <a:endParaRPr sz="800" b="1" dirty="0">
              <a:solidFill>
                <a:srgbClr val="FFFFFF"/>
              </a:solidFill>
            </a:endParaRPr>
          </a:p>
        </p:txBody>
      </p:sp>
      <p:sp>
        <p:nvSpPr>
          <p:cNvPr id="16" name="Google Shape;215;p22">
            <a:extLst>
              <a:ext uri="{FF2B5EF4-FFF2-40B4-BE49-F238E27FC236}">
                <a16:creationId xmlns:a16="http://schemas.microsoft.com/office/drawing/2014/main" id="{43FC8F60-C189-4C8E-B492-10A735FFF861}"/>
              </a:ext>
            </a:extLst>
          </p:cNvPr>
          <p:cNvSpPr txBox="1">
            <a:spLocks/>
          </p:cNvSpPr>
          <p:nvPr/>
        </p:nvSpPr>
        <p:spPr>
          <a:xfrm>
            <a:off x="965791" y="2660539"/>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Font typeface="Lato"/>
              <a:buNone/>
            </a:pPr>
            <a:r>
              <a:rPr lang="en-US" sz="1800" dirty="0">
                <a:latin typeface="Raleway"/>
                <a:sym typeface="Raleway"/>
              </a:rPr>
              <a:t>What are the consumer profiles?</a:t>
            </a:r>
          </a:p>
        </p:txBody>
      </p:sp>
      <p:sp>
        <p:nvSpPr>
          <p:cNvPr id="17" name="Google Shape;212;p22">
            <a:extLst>
              <a:ext uri="{FF2B5EF4-FFF2-40B4-BE49-F238E27FC236}">
                <a16:creationId xmlns:a16="http://schemas.microsoft.com/office/drawing/2014/main" id="{00A1D164-A808-4588-A0BC-0F727BF43322}"/>
              </a:ext>
            </a:extLst>
          </p:cNvPr>
          <p:cNvSpPr/>
          <p:nvPr/>
        </p:nvSpPr>
        <p:spPr>
          <a:xfrm>
            <a:off x="485454" y="2976778"/>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dirty="0">
                <a:solidFill>
                  <a:srgbClr val="FFFFFF"/>
                </a:solidFill>
              </a:rPr>
              <a:t>3</a:t>
            </a:r>
            <a:endParaRPr sz="800" b="1" dirty="0">
              <a:solidFill>
                <a:srgbClr val="FFFFFF"/>
              </a:solidFill>
            </a:endParaRPr>
          </a:p>
        </p:txBody>
      </p:sp>
      <p:pic>
        <p:nvPicPr>
          <p:cNvPr id="18" name="Picture 4" descr="Image result for banana boat logo">
            <a:extLst>
              <a:ext uri="{FF2B5EF4-FFF2-40B4-BE49-F238E27FC236}">
                <a16:creationId xmlns:a16="http://schemas.microsoft.com/office/drawing/2014/main" id="{332542FE-9614-42A5-BD20-8AD8FA9106E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7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ky, outdoor, water, beach&#10;&#10;Description generated with very high confidence">
            <a:extLst>
              <a:ext uri="{FF2B5EF4-FFF2-40B4-BE49-F238E27FC236}">
                <a16:creationId xmlns:a16="http://schemas.microsoft.com/office/drawing/2014/main" id="{7C7C9DEE-7DB4-4A4F-B6C7-5009D4A67D9F}"/>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r="1326"/>
          <a:stretch/>
        </p:blipFill>
        <p:spPr>
          <a:xfrm>
            <a:off x="15" y="7"/>
            <a:ext cx="9143985" cy="5143493"/>
          </a:xfrm>
          <a:prstGeom prst="rect">
            <a:avLst/>
          </a:prstGeom>
        </p:spPr>
      </p:pic>
      <p:pic>
        <p:nvPicPr>
          <p:cNvPr id="7" name="Google Shape;204;p21">
            <a:extLst>
              <a:ext uri="{FF2B5EF4-FFF2-40B4-BE49-F238E27FC236}">
                <a16:creationId xmlns:a16="http://schemas.microsoft.com/office/drawing/2014/main" id="{DB274862-15E4-4833-BFEE-C6683FD68B08}"/>
              </a:ext>
            </a:extLst>
          </p:cNvPr>
          <p:cNvPicPr preferRelativeResize="0">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rcRect l="18919" t="23731" r="19776" b="21696"/>
          <a:stretch/>
        </p:blipFill>
        <p:spPr>
          <a:xfrm>
            <a:off x="7646072" y="216110"/>
            <a:ext cx="1355591" cy="1204486"/>
          </a:xfrm>
          <a:prstGeom prst="rect">
            <a:avLst/>
          </a:prstGeom>
          <a:noFill/>
          <a:ln>
            <a:noFill/>
          </a:ln>
        </p:spPr>
      </p:pic>
      <p:sp>
        <p:nvSpPr>
          <p:cNvPr id="9" name="Google Shape;198;p20">
            <a:extLst>
              <a:ext uri="{FF2B5EF4-FFF2-40B4-BE49-F238E27FC236}">
                <a16:creationId xmlns:a16="http://schemas.microsoft.com/office/drawing/2014/main" id="{D60AF41B-8C60-4BB2-B7C1-4182AA78F3A8}"/>
              </a:ext>
            </a:extLst>
          </p:cNvPr>
          <p:cNvSpPr txBox="1">
            <a:spLocks/>
          </p:cNvSpPr>
          <p:nvPr/>
        </p:nvSpPr>
        <p:spPr>
          <a:xfrm>
            <a:off x="0" y="655638"/>
            <a:ext cx="7689850" cy="5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GB" sz="2800" b="1" i="0" u="none" strike="noStrike" kern="0" cap="none" spc="0" normalizeH="0" baseline="0" noProof="0" dirty="0">
                <a:ln>
                  <a:noFill/>
                </a:ln>
                <a:solidFill>
                  <a:srgbClr val="1C3678"/>
                </a:solidFill>
                <a:effectLst/>
                <a:uLnTx/>
                <a:uFillTx/>
                <a:latin typeface="Raleway"/>
                <a:sym typeface="Raleway"/>
              </a:rPr>
              <a:t>Introduction to Banana Boat</a:t>
            </a:r>
          </a:p>
        </p:txBody>
      </p:sp>
    </p:spTree>
    <p:extLst>
      <p:ext uri="{BB962C8B-B14F-4D97-AF65-F5344CB8AC3E}">
        <p14:creationId xmlns:p14="http://schemas.microsoft.com/office/powerpoint/2010/main" val="243674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Segmentation</a:t>
            </a:r>
            <a:endParaRPr dirty="0"/>
          </a:p>
        </p:txBody>
      </p:sp>
      <p:sp>
        <p:nvSpPr>
          <p:cNvPr id="10" name="Google Shape;215;p22">
            <a:extLst>
              <a:ext uri="{FF2B5EF4-FFF2-40B4-BE49-F238E27FC236}">
                <a16:creationId xmlns:a16="http://schemas.microsoft.com/office/drawing/2014/main" id="{A08976C0-9EBE-4002-95DA-46BEFA6E7410}"/>
              </a:ext>
            </a:extLst>
          </p:cNvPr>
          <p:cNvSpPr txBox="1">
            <a:spLocks noGrp="1"/>
          </p:cNvSpPr>
          <p:nvPr>
            <p:ph type="body" idx="1"/>
          </p:nvPr>
        </p:nvSpPr>
        <p:spPr>
          <a:xfrm>
            <a:off x="965791" y="1313689"/>
            <a:ext cx="8716926" cy="1034400"/>
          </a:xfrm>
          <a:prstGeom prst="rect">
            <a:avLst/>
          </a:prstGeom>
        </p:spPr>
        <p:txBody>
          <a:bodyPr spcFirstLastPara="1" wrap="square" lIns="91425" tIns="91425" rIns="91425" bIns="91425" anchor="t" anchorCtr="0">
            <a:noAutofit/>
          </a:bodyPr>
          <a:lstStyle/>
          <a:p>
            <a:pPr marL="0" indent="0">
              <a:spcBef>
                <a:spcPts val="1600"/>
              </a:spcBef>
              <a:spcAft>
                <a:spcPts val="1600"/>
              </a:spcAft>
              <a:buNone/>
            </a:pPr>
            <a:r>
              <a:rPr lang="en-US" sz="1800" dirty="0">
                <a:latin typeface="Raleway"/>
                <a:sym typeface="Raleway"/>
              </a:rPr>
              <a:t>Why Segmentation?</a:t>
            </a:r>
          </a:p>
        </p:txBody>
      </p:sp>
      <p:sp>
        <p:nvSpPr>
          <p:cNvPr id="11" name="Google Shape;212;p22">
            <a:extLst>
              <a:ext uri="{FF2B5EF4-FFF2-40B4-BE49-F238E27FC236}">
                <a16:creationId xmlns:a16="http://schemas.microsoft.com/office/drawing/2014/main" id="{3F3B4FB6-5B8A-4BF2-92B5-0ECB9B1F58B4}"/>
              </a:ext>
            </a:extLst>
          </p:cNvPr>
          <p:cNvSpPr/>
          <p:nvPr/>
        </p:nvSpPr>
        <p:spPr>
          <a:xfrm>
            <a:off x="485454" y="1629928"/>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1</a:t>
            </a:r>
            <a:endParaRPr sz="800" b="1" dirty="0">
              <a:solidFill>
                <a:srgbClr val="FFFFFF"/>
              </a:solidFill>
            </a:endParaRPr>
          </a:p>
        </p:txBody>
      </p:sp>
      <p:pic>
        <p:nvPicPr>
          <p:cNvPr id="13" name="Google Shape;382;p39">
            <a:extLst>
              <a:ext uri="{FF2B5EF4-FFF2-40B4-BE49-F238E27FC236}">
                <a16:creationId xmlns:a16="http://schemas.microsoft.com/office/drawing/2014/main" id="{A9AC2896-E948-4778-8CF1-00E11719A79C}"/>
              </a:ext>
            </a:extLst>
          </p:cNvPr>
          <p:cNvPicPr preferRelativeResize="0"/>
          <p:nvPr/>
        </p:nvPicPr>
        <p:blipFill>
          <a:blip r:embed="rId3">
            <a:alphaModFix/>
          </a:blip>
          <a:stretch>
            <a:fillRect/>
          </a:stretch>
        </p:blipFill>
        <p:spPr>
          <a:xfrm>
            <a:off x="4876001" y="0"/>
            <a:ext cx="4268000" cy="5143500"/>
          </a:xfrm>
          <a:prstGeom prst="rect">
            <a:avLst/>
          </a:prstGeom>
          <a:noFill/>
          <a:ln>
            <a:noFill/>
          </a:ln>
        </p:spPr>
      </p:pic>
      <p:sp>
        <p:nvSpPr>
          <p:cNvPr id="14" name="Google Shape;215;p22">
            <a:extLst>
              <a:ext uri="{FF2B5EF4-FFF2-40B4-BE49-F238E27FC236}">
                <a16:creationId xmlns:a16="http://schemas.microsoft.com/office/drawing/2014/main" id="{C1133891-91E0-4868-A7C4-2F4C022EB869}"/>
              </a:ext>
            </a:extLst>
          </p:cNvPr>
          <p:cNvSpPr txBox="1">
            <a:spLocks/>
          </p:cNvSpPr>
          <p:nvPr/>
        </p:nvSpPr>
        <p:spPr>
          <a:xfrm>
            <a:off x="965791" y="1987114"/>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Font typeface="Lato"/>
              <a:buNone/>
            </a:pPr>
            <a:r>
              <a:rPr lang="en-US" sz="1800" b="1" dirty="0">
                <a:latin typeface="Raleway"/>
                <a:sym typeface="Raleway"/>
              </a:rPr>
              <a:t>How many segments are optimal?</a:t>
            </a:r>
          </a:p>
        </p:txBody>
      </p:sp>
      <p:sp>
        <p:nvSpPr>
          <p:cNvPr id="15" name="Google Shape;212;p22">
            <a:extLst>
              <a:ext uri="{FF2B5EF4-FFF2-40B4-BE49-F238E27FC236}">
                <a16:creationId xmlns:a16="http://schemas.microsoft.com/office/drawing/2014/main" id="{C245D334-C348-4EFA-ACA1-E34D6E8A01AE}"/>
              </a:ext>
            </a:extLst>
          </p:cNvPr>
          <p:cNvSpPr/>
          <p:nvPr/>
        </p:nvSpPr>
        <p:spPr>
          <a:xfrm>
            <a:off x="485454" y="2303353"/>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2</a:t>
            </a:r>
            <a:endParaRPr sz="800" b="1" dirty="0">
              <a:solidFill>
                <a:srgbClr val="FFFFFF"/>
              </a:solidFill>
            </a:endParaRPr>
          </a:p>
        </p:txBody>
      </p:sp>
      <p:sp>
        <p:nvSpPr>
          <p:cNvPr id="16" name="Google Shape;215;p22">
            <a:extLst>
              <a:ext uri="{FF2B5EF4-FFF2-40B4-BE49-F238E27FC236}">
                <a16:creationId xmlns:a16="http://schemas.microsoft.com/office/drawing/2014/main" id="{43FC8F60-C189-4C8E-B492-10A735FFF861}"/>
              </a:ext>
            </a:extLst>
          </p:cNvPr>
          <p:cNvSpPr txBox="1">
            <a:spLocks/>
          </p:cNvSpPr>
          <p:nvPr/>
        </p:nvSpPr>
        <p:spPr>
          <a:xfrm>
            <a:off x="965791" y="2660539"/>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None/>
            </a:pPr>
            <a:r>
              <a:rPr lang="en-US" sz="1800" dirty="0">
                <a:latin typeface="Raleway"/>
                <a:sym typeface="Raleway"/>
              </a:rPr>
              <a:t>What are the consumer profiles?</a:t>
            </a:r>
          </a:p>
        </p:txBody>
      </p:sp>
      <p:sp>
        <p:nvSpPr>
          <p:cNvPr id="17" name="Google Shape;212;p22">
            <a:extLst>
              <a:ext uri="{FF2B5EF4-FFF2-40B4-BE49-F238E27FC236}">
                <a16:creationId xmlns:a16="http://schemas.microsoft.com/office/drawing/2014/main" id="{00A1D164-A808-4588-A0BC-0F727BF43322}"/>
              </a:ext>
            </a:extLst>
          </p:cNvPr>
          <p:cNvSpPr/>
          <p:nvPr/>
        </p:nvSpPr>
        <p:spPr>
          <a:xfrm>
            <a:off x="485454" y="2976778"/>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dirty="0">
                <a:solidFill>
                  <a:srgbClr val="FFFFFF"/>
                </a:solidFill>
              </a:rPr>
              <a:t>3</a:t>
            </a:r>
            <a:endParaRPr sz="800" b="1" dirty="0">
              <a:solidFill>
                <a:srgbClr val="FFFFFF"/>
              </a:solidFill>
            </a:endParaRPr>
          </a:p>
        </p:txBody>
      </p:sp>
      <p:pic>
        <p:nvPicPr>
          <p:cNvPr id="21" name="Picture 4" descr="Image result for banana boat logo">
            <a:extLst>
              <a:ext uri="{FF2B5EF4-FFF2-40B4-BE49-F238E27FC236}">
                <a16:creationId xmlns:a16="http://schemas.microsoft.com/office/drawing/2014/main" id="{1BF4A724-1303-48CD-9785-42FD3D73FF1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Table 17">
            <a:extLst>
              <a:ext uri="{FF2B5EF4-FFF2-40B4-BE49-F238E27FC236}">
                <a16:creationId xmlns:a16="http://schemas.microsoft.com/office/drawing/2014/main" id="{B7D0C48A-CDB4-461B-951E-369637CE3E6B}"/>
              </a:ext>
            </a:extLst>
          </p:cNvPr>
          <p:cNvGraphicFramePr>
            <a:graphicFrameLocks noGrp="1"/>
          </p:cNvGraphicFramePr>
          <p:nvPr>
            <p:extLst>
              <p:ext uri="{D42A27DB-BD31-4B8C-83A1-F6EECF244321}">
                <p14:modId xmlns:p14="http://schemas.microsoft.com/office/powerpoint/2010/main" val="2050999487"/>
              </p:ext>
            </p:extLst>
          </p:nvPr>
        </p:nvGraphicFramePr>
        <p:xfrm>
          <a:off x="485454" y="3661778"/>
          <a:ext cx="3960000" cy="1152000"/>
        </p:xfrm>
        <a:graphic>
          <a:graphicData uri="http://schemas.openxmlformats.org/drawingml/2006/table">
            <a:tbl>
              <a:tblPr firstRow="1" firstCol="1" bandRow="1">
                <a:tableStyleId>{7E9639D4-E3E2-4D34-9284-5A2195B3D0D7}</a:tableStyleId>
              </a:tblPr>
              <a:tblGrid>
                <a:gridCol w="792000">
                  <a:extLst>
                    <a:ext uri="{9D8B030D-6E8A-4147-A177-3AD203B41FA5}">
                      <a16:colId xmlns:a16="http://schemas.microsoft.com/office/drawing/2014/main" val="4195599876"/>
                    </a:ext>
                  </a:extLst>
                </a:gridCol>
                <a:gridCol w="792000">
                  <a:extLst>
                    <a:ext uri="{9D8B030D-6E8A-4147-A177-3AD203B41FA5}">
                      <a16:colId xmlns:a16="http://schemas.microsoft.com/office/drawing/2014/main" val="813037132"/>
                    </a:ext>
                  </a:extLst>
                </a:gridCol>
                <a:gridCol w="792000">
                  <a:extLst>
                    <a:ext uri="{9D8B030D-6E8A-4147-A177-3AD203B41FA5}">
                      <a16:colId xmlns:a16="http://schemas.microsoft.com/office/drawing/2014/main" val="3699539771"/>
                    </a:ext>
                  </a:extLst>
                </a:gridCol>
                <a:gridCol w="792000">
                  <a:extLst>
                    <a:ext uri="{9D8B030D-6E8A-4147-A177-3AD203B41FA5}">
                      <a16:colId xmlns:a16="http://schemas.microsoft.com/office/drawing/2014/main" val="3957855787"/>
                    </a:ext>
                  </a:extLst>
                </a:gridCol>
                <a:gridCol w="792000">
                  <a:extLst>
                    <a:ext uri="{9D8B030D-6E8A-4147-A177-3AD203B41FA5}">
                      <a16:colId xmlns:a16="http://schemas.microsoft.com/office/drawing/2014/main" val="2834676985"/>
                    </a:ext>
                  </a:extLst>
                </a:gridCol>
              </a:tblGrid>
              <a:tr h="288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Groups</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AIC</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CAIC</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BIC</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1" i="0" u="none" strike="noStrike" cap="none" dirty="0">
                          <a:solidFill>
                            <a:schemeClr val="bg1"/>
                          </a:solidFill>
                          <a:effectLst/>
                          <a:latin typeface="Raleway" panose="020B0604020202020204" charset="0"/>
                          <a:ea typeface="+mn-ea"/>
                          <a:cs typeface="+mn-cs"/>
                          <a:sym typeface="Arial"/>
                        </a:rPr>
                        <a:t>ABIC</a:t>
                      </a: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5632184"/>
                  </a:ext>
                </a:extLst>
              </a:tr>
              <a:tr h="288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1</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2092.6</a:t>
                      </a:r>
                    </a:p>
                  </a:txBody>
                  <a:tcPr marL="68580" marR="68580" marT="0" marB="0" anchor="ctr">
                    <a:lnL>
                      <a:noFill/>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2155.2</a:t>
                      </a:r>
                    </a:p>
                  </a:txBody>
                  <a:tcPr marL="68580" marR="68580" marT="0" marB="0" anchor="ctr">
                    <a:lnL>
                      <a:noFill/>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2144.2</a:t>
                      </a:r>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2109.3</a:t>
                      </a: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63353097"/>
                  </a:ext>
                </a:extLst>
              </a:tr>
              <a:tr h="288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2</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1881.6</a:t>
                      </a:r>
                    </a:p>
                  </a:txBody>
                  <a:tcPr marL="68580" marR="68580" marT="0" marB="0" anchor="ctr">
                    <a:lnL>
                      <a:noFill/>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2012.3</a:t>
                      </a:r>
                    </a:p>
                  </a:txBody>
                  <a:tcPr marL="68580" marR="68580" marT="0" marB="0" anchor="ctr">
                    <a:lnL>
                      <a:noFill/>
                    </a:lnL>
                    <a:lnR>
                      <a:noFill/>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1989.3</a:t>
                      </a:r>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1916.3</a:t>
                      </a: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66279008"/>
                  </a:ext>
                </a:extLst>
              </a:tr>
              <a:tr h="288000">
                <a:tc>
                  <a:txBody>
                    <a:bodyPr/>
                    <a:lstStyle/>
                    <a:p>
                      <a:pPr marL="0" marR="0" algn="ctr" rtl="0">
                        <a:lnSpc>
                          <a:spcPct val="107000"/>
                        </a:lnSpc>
                        <a:spcBef>
                          <a:spcPts val="0"/>
                        </a:spcBef>
                        <a:spcAft>
                          <a:spcPts val="0"/>
                        </a:spcAft>
                        <a:buClr>
                          <a:srgbClr val="000000"/>
                        </a:buClr>
                        <a:buFont typeface="Arial"/>
                      </a:pPr>
                      <a:r>
                        <a:rPr lang="en-US" sz="1300" u="none" strike="noStrike" cap="none" dirty="0">
                          <a:effectLst/>
                          <a:latin typeface="Raleway" panose="020B0604020202020204" charset="0"/>
                          <a:sym typeface="Arial"/>
                        </a:rPr>
                        <a:t>3</a:t>
                      </a:r>
                      <a:endParaRPr lang="en-US" sz="1300" b="0" i="0" u="none" strike="noStrike" cap="none" dirty="0">
                        <a:solidFill>
                          <a:schemeClr val="bg2">
                            <a:lumMod val="50000"/>
                            <a:lumOff val="50000"/>
                          </a:schemeClr>
                        </a:solidFill>
                        <a:effectLst/>
                        <a:latin typeface="Raleway" panose="020B0604020202020204" charset="0"/>
                        <a:ea typeface="+mn-ea"/>
                        <a:cs typeface="+mn-cs"/>
                        <a:sym typeface="Arial"/>
                      </a:endParaRPr>
                    </a:p>
                  </a:txBody>
                  <a:tcPr marL="68580" marR="68580" marT="0" marB="0" anchor="ctr">
                    <a:lnL w="12700" cap="flat" cmpd="sng" algn="ctr">
                      <a:solidFill>
                        <a:schemeClr val="tx1"/>
                      </a:solidFill>
                      <a:prstDash val="solid"/>
                      <a:round/>
                      <a:headEnd type="none" w="med" len="med"/>
                      <a:tailEnd type="none" w="med" len="me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1806.8</a:t>
                      </a:r>
                    </a:p>
                  </a:txBody>
                  <a:tcPr marL="68580" marR="68580" marT="0" marB="0"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2005.8</a:t>
                      </a:r>
                    </a:p>
                  </a:txBody>
                  <a:tcPr marL="68580" marR="68580" marT="0" marB="0"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1970.8</a:t>
                      </a:r>
                    </a:p>
                  </a:txBody>
                  <a:tcPr marL="68580" marR="68580" marT="0" marB="0" anchor="ctr">
                    <a:lnL>
                      <a:noFill/>
                    </a:lnL>
                    <a:lnR w="12700" cap="flat" cmpd="sng" algn="ctr">
                      <a:no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algn="ctr" rtl="0">
                        <a:lnSpc>
                          <a:spcPct val="107000"/>
                        </a:lnSpc>
                        <a:spcBef>
                          <a:spcPts val="0"/>
                        </a:spcBef>
                        <a:spcAft>
                          <a:spcPts val="0"/>
                        </a:spcAft>
                        <a:buClr>
                          <a:srgbClr val="000000"/>
                        </a:buClr>
                        <a:buFont typeface="Arial"/>
                      </a:pPr>
                      <a:r>
                        <a:rPr lang="en-US" sz="1300" b="0" i="0" u="none" strike="noStrike" cap="none" dirty="0">
                          <a:solidFill>
                            <a:schemeClr val="bg2">
                              <a:lumMod val="50000"/>
                              <a:lumOff val="50000"/>
                            </a:schemeClr>
                          </a:solidFill>
                          <a:effectLst/>
                          <a:latin typeface="Raleway" panose="020B0604020202020204" charset="0"/>
                          <a:ea typeface="+mn-ea"/>
                          <a:cs typeface="+mn-cs"/>
                          <a:sym typeface="Arial"/>
                        </a:rPr>
                        <a:t>1859.6</a:t>
                      </a:r>
                    </a:p>
                  </a:txBody>
                  <a:tcPr marL="68580" marR="68580" marT="0" marB="0" anchor="ctr">
                    <a:lnL>
                      <a:noFill/>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6679601"/>
                  </a:ext>
                </a:extLst>
              </a:tr>
            </a:tbl>
          </a:graphicData>
        </a:graphic>
      </p:graphicFrame>
    </p:spTree>
    <p:extLst>
      <p:ext uri="{BB962C8B-B14F-4D97-AF65-F5344CB8AC3E}">
        <p14:creationId xmlns:p14="http://schemas.microsoft.com/office/powerpoint/2010/main" val="2151743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Segmentation</a:t>
            </a:r>
            <a:endParaRPr dirty="0"/>
          </a:p>
        </p:txBody>
      </p:sp>
      <p:sp>
        <p:nvSpPr>
          <p:cNvPr id="10" name="Google Shape;215;p22">
            <a:extLst>
              <a:ext uri="{FF2B5EF4-FFF2-40B4-BE49-F238E27FC236}">
                <a16:creationId xmlns:a16="http://schemas.microsoft.com/office/drawing/2014/main" id="{A08976C0-9EBE-4002-95DA-46BEFA6E7410}"/>
              </a:ext>
            </a:extLst>
          </p:cNvPr>
          <p:cNvSpPr txBox="1">
            <a:spLocks noGrp="1"/>
          </p:cNvSpPr>
          <p:nvPr>
            <p:ph type="body" idx="1"/>
          </p:nvPr>
        </p:nvSpPr>
        <p:spPr>
          <a:xfrm>
            <a:off x="965791" y="1313689"/>
            <a:ext cx="8716926" cy="1034400"/>
          </a:xfrm>
          <a:prstGeom prst="rect">
            <a:avLst/>
          </a:prstGeom>
        </p:spPr>
        <p:txBody>
          <a:bodyPr spcFirstLastPara="1" wrap="square" lIns="91425" tIns="91425" rIns="91425" bIns="91425" anchor="t" anchorCtr="0">
            <a:noAutofit/>
          </a:bodyPr>
          <a:lstStyle/>
          <a:p>
            <a:pPr marL="0" indent="0">
              <a:spcBef>
                <a:spcPts val="1600"/>
              </a:spcBef>
              <a:spcAft>
                <a:spcPts val="1600"/>
              </a:spcAft>
              <a:buNone/>
            </a:pPr>
            <a:r>
              <a:rPr lang="en-US" sz="1800" dirty="0">
                <a:latin typeface="Raleway"/>
                <a:sym typeface="Raleway"/>
              </a:rPr>
              <a:t>Why Segmentation?</a:t>
            </a:r>
          </a:p>
        </p:txBody>
      </p:sp>
      <p:sp>
        <p:nvSpPr>
          <p:cNvPr id="11" name="Google Shape;212;p22">
            <a:extLst>
              <a:ext uri="{FF2B5EF4-FFF2-40B4-BE49-F238E27FC236}">
                <a16:creationId xmlns:a16="http://schemas.microsoft.com/office/drawing/2014/main" id="{3F3B4FB6-5B8A-4BF2-92B5-0ECB9B1F58B4}"/>
              </a:ext>
            </a:extLst>
          </p:cNvPr>
          <p:cNvSpPr/>
          <p:nvPr/>
        </p:nvSpPr>
        <p:spPr>
          <a:xfrm>
            <a:off x="485454" y="1629928"/>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1</a:t>
            </a:r>
            <a:endParaRPr sz="800" b="1" dirty="0">
              <a:solidFill>
                <a:srgbClr val="FFFFFF"/>
              </a:solidFill>
            </a:endParaRPr>
          </a:p>
        </p:txBody>
      </p:sp>
      <p:pic>
        <p:nvPicPr>
          <p:cNvPr id="13" name="Google Shape;382;p39">
            <a:extLst>
              <a:ext uri="{FF2B5EF4-FFF2-40B4-BE49-F238E27FC236}">
                <a16:creationId xmlns:a16="http://schemas.microsoft.com/office/drawing/2014/main" id="{A9AC2896-E948-4778-8CF1-00E11719A79C}"/>
              </a:ext>
            </a:extLst>
          </p:cNvPr>
          <p:cNvPicPr preferRelativeResize="0"/>
          <p:nvPr/>
        </p:nvPicPr>
        <p:blipFill>
          <a:blip r:embed="rId3">
            <a:alphaModFix/>
          </a:blip>
          <a:stretch>
            <a:fillRect/>
          </a:stretch>
        </p:blipFill>
        <p:spPr>
          <a:xfrm>
            <a:off x="4876001" y="0"/>
            <a:ext cx="4268000" cy="5143500"/>
          </a:xfrm>
          <a:prstGeom prst="rect">
            <a:avLst/>
          </a:prstGeom>
          <a:noFill/>
          <a:ln>
            <a:noFill/>
          </a:ln>
        </p:spPr>
      </p:pic>
      <p:sp>
        <p:nvSpPr>
          <p:cNvPr id="14" name="Google Shape;215;p22">
            <a:extLst>
              <a:ext uri="{FF2B5EF4-FFF2-40B4-BE49-F238E27FC236}">
                <a16:creationId xmlns:a16="http://schemas.microsoft.com/office/drawing/2014/main" id="{C1133891-91E0-4868-A7C4-2F4C022EB869}"/>
              </a:ext>
            </a:extLst>
          </p:cNvPr>
          <p:cNvSpPr txBox="1">
            <a:spLocks/>
          </p:cNvSpPr>
          <p:nvPr/>
        </p:nvSpPr>
        <p:spPr>
          <a:xfrm>
            <a:off x="965791" y="1987114"/>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Font typeface="Lato"/>
              <a:buNone/>
            </a:pPr>
            <a:r>
              <a:rPr lang="en-US" sz="1800" dirty="0">
                <a:latin typeface="Raleway"/>
                <a:sym typeface="Raleway"/>
              </a:rPr>
              <a:t>How many segments are optimal?</a:t>
            </a:r>
          </a:p>
        </p:txBody>
      </p:sp>
      <p:sp>
        <p:nvSpPr>
          <p:cNvPr id="15" name="Google Shape;212;p22">
            <a:extLst>
              <a:ext uri="{FF2B5EF4-FFF2-40B4-BE49-F238E27FC236}">
                <a16:creationId xmlns:a16="http://schemas.microsoft.com/office/drawing/2014/main" id="{C245D334-C348-4EFA-ACA1-E34D6E8A01AE}"/>
              </a:ext>
            </a:extLst>
          </p:cNvPr>
          <p:cNvSpPr/>
          <p:nvPr/>
        </p:nvSpPr>
        <p:spPr>
          <a:xfrm>
            <a:off x="485454" y="2303353"/>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2</a:t>
            </a:r>
            <a:endParaRPr sz="800" b="1" dirty="0">
              <a:solidFill>
                <a:srgbClr val="FFFFFF"/>
              </a:solidFill>
            </a:endParaRPr>
          </a:p>
        </p:txBody>
      </p:sp>
      <p:sp>
        <p:nvSpPr>
          <p:cNvPr id="16" name="Google Shape;215;p22">
            <a:extLst>
              <a:ext uri="{FF2B5EF4-FFF2-40B4-BE49-F238E27FC236}">
                <a16:creationId xmlns:a16="http://schemas.microsoft.com/office/drawing/2014/main" id="{43FC8F60-C189-4C8E-B492-10A735FFF861}"/>
              </a:ext>
            </a:extLst>
          </p:cNvPr>
          <p:cNvSpPr txBox="1">
            <a:spLocks/>
          </p:cNvSpPr>
          <p:nvPr/>
        </p:nvSpPr>
        <p:spPr>
          <a:xfrm>
            <a:off x="965791" y="2660539"/>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Font typeface="Lato"/>
              <a:buNone/>
            </a:pPr>
            <a:r>
              <a:rPr lang="en-US" sz="1800" b="1" dirty="0">
                <a:latin typeface="Raleway"/>
                <a:sym typeface="Raleway"/>
              </a:rPr>
              <a:t>What are the consumer profiles?</a:t>
            </a:r>
          </a:p>
        </p:txBody>
      </p:sp>
      <p:sp>
        <p:nvSpPr>
          <p:cNvPr id="17" name="Google Shape;212;p22">
            <a:extLst>
              <a:ext uri="{FF2B5EF4-FFF2-40B4-BE49-F238E27FC236}">
                <a16:creationId xmlns:a16="http://schemas.microsoft.com/office/drawing/2014/main" id="{00A1D164-A808-4588-A0BC-0F727BF43322}"/>
              </a:ext>
            </a:extLst>
          </p:cNvPr>
          <p:cNvSpPr/>
          <p:nvPr/>
        </p:nvSpPr>
        <p:spPr>
          <a:xfrm>
            <a:off x="485454" y="2976778"/>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dirty="0">
                <a:solidFill>
                  <a:srgbClr val="FFFFFF"/>
                </a:solidFill>
              </a:rPr>
              <a:t>3</a:t>
            </a:r>
            <a:endParaRPr sz="800" b="1" dirty="0">
              <a:solidFill>
                <a:srgbClr val="FFFFFF"/>
              </a:solidFill>
            </a:endParaRPr>
          </a:p>
        </p:txBody>
      </p:sp>
      <p:pic>
        <p:nvPicPr>
          <p:cNvPr id="18" name="Picture 4" descr="Image result for banana boat logo">
            <a:extLst>
              <a:ext uri="{FF2B5EF4-FFF2-40B4-BE49-F238E27FC236}">
                <a16:creationId xmlns:a16="http://schemas.microsoft.com/office/drawing/2014/main" id="{332542FE-9614-42A5-BD20-8AD8FA9106E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498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40"/>
          <p:cNvSpPr txBox="1"/>
          <p:nvPr/>
        </p:nvSpPr>
        <p:spPr>
          <a:xfrm>
            <a:off x="325175" y="606225"/>
            <a:ext cx="2204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9900"/>
                </a:solidFill>
                <a:latin typeface="Lato Black"/>
                <a:ea typeface="Lato Black"/>
                <a:cs typeface="Lato Black"/>
                <a:sym typeface="Lato Black"/>
              </a:rPr>
              <a:t>Eco freaks :</a:t>
            </a:r>
            <a:endParaRPr sz="1800" dirty="0">
              <a:solidFill>
                <a:srgbClr val="FF9900"/>
              </a:solidFill>
              <a:latin typeface="Lato Black"/>
              <a:ea typeface="Lato Black"/>
              <a:cs typeface="Lato Black"/>
              <a:sym typeface="Lato Black"/>
            </a:endParaRP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Love organic products; like scents in their sunscreen</a:t>
            </a: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Not very price sensitive, prefer cream</a:t>
            </a: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Not too worried about    sunscreen matching their skin    tones; No fans of tint</a:t>
            </a:r>
            <a:br>
              <a:rPr lang="en-GB" sz="1100" dirty="0">
                <a:solidFill>
                  <a:srgbClr val="666666"/>
                </a:solidFill>
                <a:latin typeface="Lato"/>
                <a:ea typeface="Lato"/>
                <a:cs typeface="Lato"/>
                <a:sym typeface="Lato"/>
              </a:rPr>
            </a:br>
            <a:endParaRPr sz="1100" dirty="0">
              <a:solidFill>
                <a:srgbClr val="666666"/>
              </a:solidFill>
              <a:latin typeface="Lato"/>
              <a:ea typeface="Lato"/>
              <a:cs typeface="Lato"/>
              <a:sym typeface="Lato"/>
            </a:endParaRPr>
          </a:p>
          <a:p>
            <a:pPr marL="0" lvl="0" indent="0" algn="l" rtl="0">
              <a:spcBef>
                <a:spcPts val="0"/>
              </a:spcBef>
              <a:spcAft>
                <a:spcPts val="0"/>
              </a:spcAft>
              <a:buNone/>
            </a:pPr>
            <a:endParaRPr sz="1800" dirty="0">
              <a:solidFill>
                <a:schemeClr val="dk1"/>
              </a:solidFill>
              <a:latin typeface="Lato Black"/>
              <a:ea typeface="Lato Black"/>
              <a:cs typeface="Lato Black"/>
              <a:sym typeface="Lato Black"/>
            </a:endParaRPr>
          </a:p>
        </p:txBody>
      </p:sp>
      <p:sp>
        <p:nvSpPr>
          <p:cNvPr id="389" name="Google Shape;389;p40"/>
          <p:cNvSpPr txBox="1"/>
          <p:nvPr/>
        </p:nvSpPr>
        <p:spPr>
          <a:xfrm>
            <a:off x="325175" y="3079350"/>
            <a:ext cx="2021418"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9900"/>
                </a:solidFill>
                <a:latin typeface="Lato Black"/>
                <a:ea typeface="Lato Black"/>
                <a:cs typeface="Lato Black"/>
                <a:sym typeface="Lato Black"/>
              </a:rPr>
              <a:t>Brand Advocates:</a:t>
            </a:r>
            <a:endParaRPr sz="1800" dirty="0">
              <a:solidFill>
                <a:srgbClr val="FF9900"/>
              </a:solidFill>
              <a:latin typeface="Lato Black"/>
              <a:ea typeface="Lato Black"/>
              <a:cs typeface="Lato Black"/>
              <a:sym typeface="Lato Black"/>
            </a:endParaRP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Brand savvy, love ‘Banana Boat’ already</a:t>
            </a: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Willing to pay more money for the brand they like</a:t>
            </a: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Interested in trying new  variety of sunscreens: organic but untinted</a:t>
            </a:r>
            <a:br>
              <a:rPr lang="en-GB" sz="1100" dirty="0">
                <a:solidFill>
                  <a:srgbClr val="666666"/>
                </a:solidFill>
                <a:latin typeface="Lato"/>
                <a:ea typeface="Lato"/>
                <a:cs typeface="Lato"/>
                <a:sym typeface="Lato"/>
              </a:rPr>
            </a:br>
            <a:endParaRPr sz="1100" dirty="0">
              <a:solidFill>
                <a:srgbClr val="666666"/>
              </a:solidFill>
              <a:latin typeface="Lato"/>
              <a:ea typeface="Lato"/>
              <a:cs typeface="Lato"/>
              <a:sym typeface="Lato"/>
            </a:endParaRPr>
          </a:p>
          <a:p>
            <a:pPr marL="0" lvl="0" indent="0" algn="l" rtl="0">
              <a:spcBef>
                <a:spcPts val="0"/>
              </a:spcBef>
              <a:spcAft>
                <a:spcPts val="0"/>
              </a:spcAft>
              <a:buNone/>
            </a:pPr>
            <a:endParaRPr sz="1800" dirty="0">
              <a:solidFill>
                <a:schemeClr val="dk1"/>
              </a:solidFill>
              <a:latin typeface="Lato Black"/>
              <a:ea typeface="Lato Black"/>
              <a:cs typeface="Lato Black"/>
              <a:sym typeface="Lato Black"/>
            </a:endParaRPr>
          </a:p>
          <a:p>
            <a:pPr marL="0" lvl="0" indent="0" algn="l" rtl="0">
              <a:spcBef>
                <a:spcPts val="0"/>
              </a:spcBef>
              <a:spcAft>
                <a:spcPts val="0"/>
              </a:spcAft>
              <a:buNone/>
            </a:pPr>
            <a:r>
              <a:rPr lang="en-GB" sz="1800" dirty="0">
                <a:solidFill>
                  <a:schemeClr val="dk1"/>
                </a:solidFill>
                <a:latin typeface="Lato Black"/>
                <a:ea typeface="Lato Black"/>
                <a:cs typeface="Lato Black"/>
                <a:sym typeface="Lato Black"/>
              </a:rPr>
              <a:t> </a:t>
            </a:r>
            <a:endParaRPr sz="1800" dirty="0">
              <a:solidFill>
                <a:schemeClr val="accent1"/>
              </a:solidFill>
              <a:latin typeface="Lato Black"/>
              <a:ea typeface="Lato Black"/>
              <a:cs typeface="Lato Black"/>
              <a:sym typeface="Lato Black"/>
            </a:endParaRPr>
          </a:p>
        </p:txBody>
      </p:sp>
      <p:sp>
        <p:nvSpPr>
          <p:cNvPr id="390" name="Google Shape;390;p40"/>
          <p:cNvSpPr txBox="1"/>
          <p:nvPr/>
        </p:nvSpPr>
        <p:spPr>
          <a:xfrm>
            <a:off x="325175" y="228600"/>
            <a:ext cx="1401900" cy="535200"/>
          </a:xfrm>
          <a:prstGeom prst="rect">
            <a:avLst/>
          </a:prstGeom>
          <a:noFill/>
          <a:ln>
            <a:noFill/>
          </a:ln>
        </p:spPr>
        <p:txBody>
          <a:bodyPr spcFirstLastPara="1" wrap="square" lIns="91425" tIns="91425" rIns="91425" bIns="91425" anchor="t" anchorCtr="0">
            <a:noAutofit/>
          </a:bodyPr>
          <a:lstStyle/>
          <a:p>
            <a:pPr lvl="0"/>
            <a:r>
              <a:rPr lang="en-GB" sz="2400" b="1" dirty="0">
                <a:solidFill>
                  <a:schemeClr val="bg2">
                    <a:lumMod val="90000"/>
                    <a:lumOff val="10000"/>
                  </a:schemeClr>
                </a:solidFill>
                <a:latin typeface="Calibri"/>
                <a:ea typeface="Calibri"/>
                <a:cs typeface="Calibri"/>
                <a:sym typeface="Calibri"/>
              </a:rPr>
              <a:t>36.1%</a:t>
            </a:r>
          </a:p>
        </p:txBody>
      </p:sp>
      <p:sp>
        <p:nvSpPr>
          <p:cNvPr id="391" name="Google Shape;391;p40"/>
          <p:cNvSpPr txBox="1"/>
          <p:nvPr/>
        </p:nvSpPr>
        <p:spPr>
          <a:xfrm>
            <a:off x="325175" y="2731675"/>
            <a:ext cx="1401900" cy="535200"/>
          </a:xfrm>
          <a:prstGeom prst="rect">
            <a:avLst/>
          </a:prstGeom>
          <a:noFill/>
          <a:ln>
            <a:noFill/>
          </a:ln>
        </p:spPr>
        <p:txBody>
          <a:bodyPr spcFirstLastPara="1" wrap="square" lIns="91425" tIns="91425" rIns="91425" bIns="91425" anchor="t" anchorCtr="0">
            <a:noAutofit/>
          </a:bodyPr>
          <a:lstStyle/>
          <a:p>
            <a:pPr lvl="0"/>
            <a:r>
              <a:rPr lang="en-GB" sz="2400" b="1" dirty="0">
                <a:solidFill>
                  <a:schemeClr val="bg2">
                    <a:lumMod val="90000"/>
                    <a:lumOff val="10000"/>
                  </a:schemeClr>
                </a:solidFill>
                <a:latin typeface="Calibri"/>
                <a:ea typeface="Calibri"/>
                <a:cs typeface="Calibri"/>
                <a:sym typeface="Calibri"/>
              </a:rPr>
              <a:t>22.7%</a:t>
            </a:r>
          </a:p>
        </p:txBody>
      </p:sp>
      <p:sp>
        <p:nvSpPr>
          <p:cNvPr id="392" name="Google Shape;392;p40"/>
          <p:cNvSpPr txBox="1"/>
          <p:nvPr/>
        </p:nvSpPr>
        <p:spPr>
          <a:xfrm>
            <a:off x="7039778" y="2423500"/>
            <a:ext cx="2104222"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9900"/>
                </a:solidFill>
                <a:latin typeface="Lato Black"/>
                <a:ea typeface="Lato Black"/>
                <a:cs typeface="Lato Black"/>
                <a:sym typeface="Lato Black"/>
              </a:rPr>
              <a:t>Budget Conscious:</a:t>
            </a:r>
            <a:endParaRPr sz="1800" dirty="0">
              <a:solidFill>
                <a:srgbClr val="FF9900"/>
              </a:solidFill>
              <a:latin typeface="Lato Black"/>
              <a:ea typeface="Lato Black"/>
              <a:cs typeface="Lato Black"/>
              <a:sym typeface="Lato Black"/>
            </a:endParaRP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Highly price sensitive; willing to compromise on features if offered a lower price</a:t>
            </a: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Look for sunscreens with average features; happy with sprays</a:t>
            </a:r>
            <a:endParaRPr sz="1100" dirty="0">
              <a:solidFill>
                <a:srgbClr val="666666"/>
              </a:solidFill>
              <a:latin typeface="Lato"/>
              <a:ea typeface="Lato"/>
              <a:cs typeface="Lato"/>
              <a:sym typeface="Lato"/>
            </a:endParaRP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Not loyal; budget is more important than brand value</a:t>
            </a:r>
            <a:br>
              <a:rPr lang="en-GB" sz="1100" dirty="0">
                <a:solidFill>
                  <a:srgbClr val="666666"/>
                </a:solidFill>
                <a:latin typeface="Lato"/>
                <a:ea typeface="Lato"/>
                <a:cs typeface="Lato"/>
                <a:sym typeface="Lato"/>
              </a:rPr>
            </a:br>
            <a:endParaRPr sz="1100" dirty="0">
              <a:solidFill>
                <a:srgbClr val="666666"/>
              </a:solidFill>
              <a:latin typeface="Lato"/>
              <a:ea typeface="Lato"/>
              <a:cs typeface="Lato"/>
              <a:sym typeface="Lato"/>
            </a:endParaRPr>
          </a:p>
          <a:p>
            <a:pPr marL="0" lvl="0" indent="0" algn="l" rtl="0">
              <a:spcBef>
                <a:spcPts val="0"/>
              </a:spcBef>
              <a:spcAft>
                <a:spcPts val="0"/>
              </a:spcAft>
              <a:buNone/>
            </a:pPr>
            <a:endParaRPr sz="1800" dirty="0">
              <a:solidFill>
                <a:schemeClr val="dk1"/>
              </a:solidFill>
              <a:latin typeface="Lato Black"/>
              <a:ea typeface="Lato Black"/>
              <a:cs typeface="Lato Black"/>
              <a:sym typeface="Lato Black"/>
            </a:endParaRPr>
          </a:p>
        </p:txBody>
      </p:sp>
      <p:sp>
        <p:nvSpPr>
          <p:cNvPr id="393" name="Google Shape;393;p40"/>
          <p:cNvSpPr txBox="1"/>
          <p:nvPr/>
        </p:nvSpPr>
        <p:spPr>
          <a:xfrm>
            <a:off x="7039778" y="2044305"/>
            <a:ext cx="1401900" cy="535200"/>
          </a:xfrm>
          <a:prstGeom prst="rect">
            <a:avLst/>
          </a:prstGeom>
          <a:noFill/>
          <a:ln>
            <a:noFill/>
          </a:ln>
        </p:spPr>
        <p:txBody>
          <a:bodyPr spcFirstLastPara="1" wrap="square" lIns="91425" tIns="91425" rIns="91425" bIns="91425" anchor="t" anchorCtr="0">
            <a:noAutofit/>
          </a:bodyPr>
          <a:lstStyle/>
          <a:p>
            <a:pPr lvl="0"/>
            <a:r>
              <a:rPr lang="en-GB" sz="2400" b="1" dirty="0">
                <a:solidFill>
                  <a:schemeClr val="bg2">
                    <a:lumMod val="90000"/>
                    <a:lumOff val="10000"/>
                  </a:schemeClr>
                </a:solidFill>
                <a:latin typeface="Calibri"/>
                <a:ea typeface="Calibri"/>
                <a:cs typeface="Calibri"/>
                <a:sym typeface="Calibri"/>
              </a:rPr>
              <a:t>41.2%</a:t>
            </a:r>
          </a:p>
        </p:txBody>
      </p:sp>
      <p:grpSp>
        <p:nvGrpSpPr>
          <p:cNvPr id="3" name="Group 2">
            <a:extLst>
              <a:ext uri="{FF2B5EF4-FFF2-40B4-BE49-F238E27FC236}">
                <a16:creationId xmlns:a16="http://schemas.microsoft.com/office/drawing/2014/main" id="{AA3C2F1A-6567-49F8-AC02-1F2C68B6E99B}"/>
              </a:ext>
            </a:extLst>
          </p:cNvPr>
          <p:cNvGrpSpPr/>
          <p:nvPr/>
        </p:nvGrpSpPr>
        <p:grpSpPr>
          <a:xfrm>
            <a:off x="8194158" y="0"/>
            <a:ext cx="949842" cy="465079"/>
            <a:chOff x="8194158" y="0"/>
            <a:chExt cx="949842" cy="465079"/>
          </a:xfrm>
        </p:grpSpPr>
        <p:sp>
          <p:nvSpPr>
            <p:cNvPr id="2" name="Rectangle 1">
              <a:extLst>
                <a:ext uri="{FF2B5EF4-FFF2-40B4-BE49-F238E27FC236}">
                  <a16:creationId xmlns:a16="http://schemas.microsoft.com/office/drawing/2014/main" id="{B644A471-35BB-4403-9446-418654628650}"/>
                </a:ext>
              </a:extLst>
            </p:cNvPr>
            <p:cNvSpPr/>
            <p:nvPr/>
          </p:nvSpPr>
          <p:spPr>
            <a:xfrm>
              <a:off x="8194158" y="0"/>
              <a:ext cx="949842" cy="46507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20" name="Picture 4" descr="Image result for banana boat logo">
              <a:extLst>
                <a:ext uri="{FF2B5EF4-FFF2-40B4-BE49-F238E27FC236}">
                  <a16:creationId xmlns:a16="http://schemas.microsoft.com/office/drawing/2014/main" id="{EFF291EE-DD8C-4175-A1AA-486D44417BD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water, beach&#10;&#10;Description generated with very high confidence">
            <a:extLst>
              <a:ext uri="{FF2B5EF4-FFF2-40B4-BE49-F238E27FC236}">
                <a16:creationId xmlns:a16="http://schemas.microsoft.com/office/drawing/2014/main" id="{7C7C9DEE-7DB4-4A4F-B6C7-5009D4A67D9F}"/>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r="1326"/>
          <a:stretch/>
        </p:blipFill>
        <p:spPr>
          <a:xfrm>
            <a:off x="15" y="7"/>
            <a:ext cx="9143985" cy="5143493"/>
          </a:xfrm>
          <a:prstGeom prst="rect">
            <a:avLst/>
          </a:prstGeom>
        </p:spPr>
      </p:pic>
      <p:pic>
        <p:nvPicPr>
          <p:cNvPr id="7" name="Google Shape;204;p21">
            <a:extLst>
              <a:ext uri="{FF2B5EF4-FFF2-40B4-BE49-F238E27FC236}">
                <a16:creationId xmlns:a16="http://schemas.microsoft.com/office/drawing/2014/main" id="{DB274862-15E4-4833-BFEE-C6683FD68B08}"/>
              </a:ext>
            </a:extLst>
          </p:cNvPr>
          <p:cNvPicPr preferRelativeResize="0">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rcRect l="18919" t="23731" r="19776" b="21696"/>
          <a:stretch/>
        </p:blipFill>
        <p:spPr>
          <a:xfrm>
            <a:off x="7646072" y="216110"/>
            <a:ext cx="1355591" cy="1204486"/>
          </a:xfrm>
          <a:prstGeom prst="rect">
            <a:avLst/>
          </a:prstGeom>
          <a:noFill/>
          <a:ln>
            <a:noFill/>
          </a:ln>
        </p:spPr>
      </p:pic>
      <p:sp>
        <p:nvSpPr>
          <p:cNvPr id="9" name="Google Shape;198;p20">
            <a:extLst>
              <a:ext uri="{FF2B5EF4-FFF2-40B4-BE49-F238E27FC236}">
                <a16:creationId xmlns:a16="http://schemas.microsoft.com/office/drawing/2014/main" id="{D60AF41B-8C60-4BB2-B7C1-4182AA78F3A8}"/>
              </a:ext>
            </a:extLst>
          </p:cNvPr>
          <p:cNvSpPr txBox="1">
            <a:spLocks/>
          </p:cNvSpPr>
          <p:nvPr/>
        </p:nvSpPr>
        <p:spPr>
          <a:xfrm>
            <a:off x="0" y="655638"/>
            <a:ext cx="7689850" cy="5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GB" sz="2800" b="1" i="0" u="none" strike="noStrike" kern="0" cap="none" spc="0" normalizeH="0" baseline="0" noProof="0" dirty="0">
                <a:ln>
                  <a:noFill/>
                </a:ln>
                <a:solidFill>
                  <a:srgbClr val="1C3678"/>
                </a:solidFill>
                <a:effectLst/>
                <a:uLnTx/>
                <a:uFillTx/>
                <a:latin typeface="Raleway"/>
                <a:sym typeface="Raleway"/>
              </a:rPr>
              <a:t>Recommendation</a:t>
            </a:r>
          </a:p>
        </p:txBody>
      </p:sp>
    </p:spTree>
    <p:extLst>
      <p:ext uri="{BB962C8B-B14F-4D97-AF65-F5344CB8AC3E}">
        <p14:creationId xmlns:p14="http://schemas.microsoft.com/office/powerpoint/2010/main" val="3196538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pic>
        <p:nvPicPr>
          <p:cNvPr id="2" name="Picture 4" descr="Image result for banana boat logo">
            <a:extLst>
              <a:ext uri="{FF2B5EF4-FFF2-40B4-BE49-F238E27FC236}">
                <a16:creationId xmlns:a16="http://schemas.microsoft.com/office/drawing/2014/main" id="{DC364EFC-F7A1-4654-960B-3BDF5960BF1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88;p40">
            <a:extLst>
              <a:ext uri="{FF2B5EF4-FFF2-40B4-BE49-F238E27FC236}">
                <a16:creationId xmlns:a16="http://schemas.microsoft.com/office/drawing/2014/main" id="{B6D4BFDA-AA0C-49B4-B0CF-5D149D0E7450}"/>
              </a:ext>
            </a:extLst>
          </p:cNvPr>
          <p:cNvSpPr txBox="1"/>
          <p:nvPr/>
        </p:nvSpPr>
        <p:spPr>
          <a:xfrm>
            <a:off x="325175" y="606225"/>
            <a:ext cx="2204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9900"/>
                </a:solidFill>
                <a:latin typeface="Lato Black"/>
                <a:ea typeface="Lato Black"/>
                <a:cs typeface="Lato Black"/>
                <a:sym typeface="Lato Black"/>
              </a:rPr>
              <a:t>Eco freaks :</a:t>
            </a:r>
            <a:endParaRPr sz="1800" dirty="0">
              <a:solidFill>
                <a:srgbClr val="FF9900"/>
              </a:solidFill>
              <a:latin typeface="Lato Black"/>
              <a:ea typeface="Lato Black"/>
              <a:cs typeface="Lato Black"/>
              <a:sym typeface="Lato Black"/>
            </a:endParaRP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Love organic products; like scents in their sunscreen</a:t>
            </a: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Not very price sensitive, prefer cream</a:t>
            </a: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Not too worried about    sunscreen matching their skin    tones; No fans of tint</a:t>
            </a:r>
            <a:br>
              <a:rPr lang="en-GB" sz="1100" dirty="0">
                <a:solidFill>
                  <a:srgbClr val="666666"/>
                </a:solidFill>
                <a:latin typeface="Lato"/>
                <a:ea typeface="Lato"/>
                <a:cs typeface="Lato"/>
                <a:sym typeface="Lato"/>
              </a:rPr>
            </a:br>
            <a:endParaRPr sz="1100" dirty="0">
              <a:solidFill>
                <a:srgbClr val="666666"/>
              </a:solidFill>
              <a:latin typeface="Lato"/>
              <a:ea typeface="Lato"/>
              <a:cs typeface="Lato"/>
              <a:sym typeface="Lato"/>
            </a:endParaRPr>
          </a:p>
          <a:p>
            <a:pPr marL="0" lvl="0" indent="0" algn="l" rtl="0">
              <a:spcBef>
                <a:spcPts val="0"/>
              </a:spcBef>
              <a:spcAft>
                <a:spcPts val="0"/>
              </a:spcAft>
              <a:buNone/>
            </a:pPr>
            <a:endParaRPr sz="1800" dirty="0">
              <a:solidFill>
                <a:schemeClr val="dk1"/>
              </a:solidFill>
              <a:latin typeface="Lato Black"/>
              <a:ea typeface="Lato Black"/>
              <a:cs typeface="Lato Black"/>
              <a:sym typeface="Lato Black"/>
            </a:endParaRPr>
          </a:p>
        </p:txBody>
      </p:sp>
      <p:sp>
        <p:nvSpPr>
          <p:cNvPr id="4" name="Google Shape;389;p40">
            <a:extLst>
              <a:ext uri="{FF2B5EF4-FFF2-40B4-BE49-F238E27FC236}">
                <a16:creationId xmlns:a16="http://schemas.microsoft.com/office/drawing/2014/main" id="{322CD644-16F2-40A8-AF7E-5561F511FC1E}"/>
              </a:ext>
            </a:extLst>
          </p:cNvPr>
          <p:cNvSpPr txBox="1"/>
          <p:nvPr/>
        </p:nvSpPr>
        <p:spPr>
          <a:xfrm>
            <a:off x="325175" y="3079350"/>
            <a:ext cx="2021418"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9900"/>
                </a:solidFill>
                <a:latin typeface="Lato Black"/>
                <a:ea typeface="Lato Black"/>
                <a:cs typeface="Lato Black"/>
                <a:sym typeface="Lato Black"/>
              </a:rPr>
              <a:t>Brand Advocates:</a:t>
            </a:r>
            <a:endParaRPr sz="1800" dirty="0">
              <a:solidFill>
                <a:srgbClr val="FF9900"/>
              </a:solidFill>
              <a:latin typeface="Lato Black"/>
              <a:ea typeface="Lato Black"/>
              <a:cs typeface="Lato Black"/>
              <a:sym typeface="Lato Black"/>
            </a:endParaRP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Brand savvy, love ‘Banana Boat’ already</a:t>
            </a: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Willing to pay more money for the brand they like</a:t>
            </a: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Interested in trying new  variety of sunscreens: organic but untinted</a:t>
            </a:r>
            <a:br>
              <a:rPr lang="en-GB" sz="1100" dirty="0">
                <a:solidFill>
                  <a:srgbClr val="666666"/>
                </a:solidFill>
                <a:latin typeface="Lato"/>
                <a:ea typeface="Lato"/>
                <a:cs typeface="Lato"/>
                <a:sym typeface="Lato"/>
              </a:rPr>
            </a:br>
            <a:endParaRPr sz="1100" dirty="0">
              <a:solidFill>
                <a:srgbClr val="666666"/>
              </a:solidFill>
              <a:latin typeface="Lato"/>
              <a:ea typeface="Lato"/>
              <a:cs typeface="Lato"/>
              <a:sym typeface="Lato"/>
            </a:endParaRPr>
          </a:p>
          <a:p>
            <a:pPr marL="0" lvl="0" indent="0" algn="l" rtl="0">
              <a:spcBef>
                <a:spcPts val="0"/>
              </a:spcBef>
              <a:spcAft>
                <a:spcPts val="0"/>
              </a:spcAft>
              <a:buNone/>
            </a:pPr>
            <a:endParaRPr sz="1800" dirty="0">
              <a:solidFill>
                <a:schemeClr val="dk1"/>
              </a:solidFill>
              <a:latin typeface="Lato Black"/>
              <a:ea typeface="Lato Black"/>
              <a:cs typeface="Lato Black"/>
              <a:sym typeface="Lato Black"/>
            </a:endParaRPr>
          </a:p>
          <a:p>
            <a:pPr marL="0" lvl="0" indent="0" algn="l" rtl="0">
              <a:spcBef>
                <a:spcPts val="0"/>
              </a:spcBef>
              <a:spcAft>
                <a:spcPts val="0"/>
              </a:spcAft>
              <a:buNone/>
            </a:pPr>
            <a:r>
              <a:rPr lang="en-GB" sz="1800" dirty="0">
                <a:solidFill>
                  <a:schemeClr val="dk1"/>
                </a:solidFill>
                <a:latin typeface="Lato Black"/>
                <a:ea typeface="Lato Black"/>
                <a:cs typeface="Lato Black"/>
                <a:sym typeface="Lato Black"/>
              </a:rPr>
              <a:t> </a:t>
            </a:r>
            <a:endParaRPr sz="1800" dirty="0">
              <a:solidFill>
                <a:schemeClr val="accent1"/>
              </a:solidFill>
              <a:latin typeface="Lato Black"/>
              <a:ea typeface="Lato Black"/>
              <a:cs typeface="Lato Black"/>
              <a:sym typeface="Lato Black"/>
            </a:endParaRPr>
          </a:p>
        </p:txBody>
      </p:sp>
      <p:sp>
        <p:nvSpPr>
          <p:cNvPr id="5" name="Google Shape;390;p40">
            <a:extLst>
              <a:ext uri="{FF2B5EF4-FFF2-40B4-BE49-F238E27FC236}">
                <a16:creationId xmlns:a16="http://schemas.microsoft.com/office/drawing/2014/main" id="{F0D289E6-BC87-44C8-8293-2073340F1A71}"/>
              </a:ext>
            </a:extLst>
          </p:cNvPr>
          <p:cNvSpPr txBox="1"/>
          <p:nvPr/>
        </p:nvSpPr>
        <p:spPr>
          <a:xfrm>
            <a:off x="325175" y="228600"/>
            <a:ext cx="14019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solidFill>
                  <a:schemeClr val="bg2">
                    <a:lumMod val="90000"/>
                    <a:lumOff val="10000"/>
                  </a:schemeClr>
                </a:solidFill>
                <a:latin typeface="Calibri"/>
                <a:ea typeface="Calibri"/>
                <a:cs typeface="Calibri"/>
                <a:sym typeface="Calibri"/>
              </a:rPr>
              <a:t>32.9%</a:t>
            </a:r>
            <a:endParaRPr sz="2400" b="1" dirty="0">
              <a:solidFill>
                <a:schemeClr val="bg2">
                  <a:lumMod val="90000"/>
                  <a:lumOff val="10000"/>
                </a:schemeClr>
              </a:solidFill>
            </a:endParaRPr>
          </a:p>
        </p:txBody>
      </p:sp>
      <p:sp>
        <p:nvSpPr>
          <p:cNvPr id="6" name="Google Shape;391;p40">
            <a:extLst>
              <a:ext uri="{FF2B5EF4-FFF2-40B4-BE49-F238E27FC236}">
                <a16:creationId xmlns:a16="http://schemas.microsoft.com/office/drawing/2014/main" id="{15E16B2F-44B4-43A9-9655-C4D4FE84B349}"/>
              </a:ext>
            </a:extLst>
          </p:cNvPr>
          <p:cNvSpPr txBox="1"/>
          <p:nvPr/>
        </p:nvSpPr>
        <p:spPr>
          <a:xfrm>
            <a:off x="325175" y="2731675"/>
            <a:ext cx="14019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solidFill>
                  <a:schemeClr val="bg2">
                    <a:lumMod val="90000"/>
                    <a:lumOff val="10000"/>
                  </a:schemeClr>
                </a:solidFill>
                <a:latin typeface="Calibri"/>
                <a:ea typeface="Calibri"/>
                <a:cs typeface="Calibri"/>
                <a:sym typeface="Calibri"/>
              </a:rPr>
              <a:t>18.8%</a:t>
            </a:r>
            <a:endParaRPr sz="2400" b="1" dirty="0">
              <a:solidFill>
                <a:schemeClr val="bg2">
                  <a:lumMod val="90000"/>
                  <a:lumOff val="10000"/>
                </a:schemeClr>
              </a:solidFill>
            </a:endParaRPr>
          </a:p>
        </p:txBody>
      </p:sp>
      <p:sp>
        <p:nvSpPr>
          <p:cNvPr id="7" name="Google Shape;392;p40">
            <a:extLst>
              <a:ext uri="{FF2B5EF4-FFF2-40B4-BE49-F238E27FC236}">
                <a16:creationId xmlns:a16="http://schemas.microsoft.com/office/drawing/2014/main" id="{FDE7645F-C7C3-4BFC-8609-6F729824077F}"/>
              </a:ext>
            </a:extLst>
          </p:cNvPr>
          <p:cNvSpPr txBox="1"/>
          <p:nvPr/>
        </p:nvSpPr>
        <p:spPr>
          <a:xfrm>
            <a:off x="7039778" y="2423500"/>
            <a:ext cx="2104222"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9900"/>
                </a:solidFill>
                <a:latin typeface="Lato Black"/>
                <a:ea typeface="Lato Black"/>
                <a:cs typeface="Lato Black"/>
                <a:sym typeface="Lato Black"/>
              </a:rPr>
              <a:t>Budget Conscious:</a:t>
            </a:r>
            <a:endParaRPr sz="1800" dirty="0">
              <a:solidFill>
                <a:srgbClr val="FF9900"/>
              </a:solidFill>
              <a:latin typeface="Lato Black"/>
              <a:ea typeface="Lato Black"/>
              <a:cs typeface="Lato Black"/>
              <a:sym typeface="Lato Black"/>
            </a:endParaRP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Highly price sensitive; willing to compromise on features if offered a lower price</a:t>
            </a: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Look for sunscreens with average features; happy with sprays</a:t>
            </a:r>
            <a:endParaRPr sz="1100" dirty="0">
              <a:solidFill>
                <a:srgbClr val="666666"/>
              </a:solidFill>
              <a:latin typeface="Lato"/>
              <a:ea typeface="Lato"/>
              <a:cs typeface="Lato"/>
              <a:sym typeface="Lato"/>
            </a:endParaRPr>
          </a:p>
          <a:p>
            <a:pPr marL="88900" lvl="0" indent="-88900" algn="l" rtl="0">
              <a:spcBef>
                <a:spcPts val="0"/>
              </a:spcBef>
              <a:spcAft>
                <a:spcPts val="0"/>
              </a:spcAft>
              <a:buSzPct val="140000"/>
              <a:buFont typeface="Arial" panose="020B0604020202020204" pitchFamily="34" charset="0"/>
              <a:buChar char="•"/>
            </a:pPr>
            <a:r>
              <a:rPr lang="en-GB" sz="1100" dirty="0">
                <a:solidFill>
                  <a:srgbClr val="666666"/>
                </a:solidFill>
                <a:latin typeface="Lato"/>
                <a:ea typeface="Lato"/>
                <a:cs typeface="Lato"/>
                <a:sym typeface="Lato"/>
              </a:rPr>
              <a:t>Not loyal; budget is more important than brand value</a:t>
            </a:r>
            <a:br>
              <a:rPr lang="en-GB" sz="1100" dirty="0">
                <a:solidFill>
                  <a:srgbClr val="666666"/>
                </a:solidFill>
                <a:latin typeface="Lato"/>
                <a:ea typeface="Lato"/>
                <a:cs typeface="Lato"/>
                <a:sym typeface="Lato"/>
              </a:rPr>
            </a:br>
            <a:endParaRPr sz="1100" dirty="0">
              <a:solidFill>
                <a:srgbClr val="666666"/>
              </a:solidFill>
              <a:latin typeface="Lato"/>
              <a:ea typeface="Lato"/>
              <a:cs typeface="Lato"/>
              <a:sym typeface="Lato"/>
            </a:endParaRPr>
          </a:p>
          <a:p>
            <a:pPr marL="0" lvl="0" indent="0" algn="l" rtl="0">
              <a:spcBef>
                <a:spcPts val="0"/>
              </a:spcBef>
              <a:spcAft>
                <a:spcPts val="0"/>
              </a:spcAft>
              <a:buNone/>
            </a:pPr>
            <a:endParaRPr sz="1800" dirty="0">
              <a:solidFill>
                <a:schemeClr val="dk1"/>
              </a:solidFill>
              <a:latin typeface="Lato Black"/>
              <a:ea typeface="Lato Black"/>
              <a:cs typeface="Lato Black"/>
              <a:sym typeface="Lato Black"/>
            </a:endParaRPr>
          </a:p>
        </p:txBody>
      </p:sp>
      <p:sp>
        <p:nvSpPr>
          <p:cNvPr id="8" name="Google Shape;393;p40">
            <a:extLst>
              <a:ext uri="{FF2B5EF4-FFF2-40B4-BE49-F238E27FC236}">
                <a16:creationId xmlns:a16="http://schemas.microsoft.com/office/drawing/2014/main" id="{D15D4A4F-9E18-436B-ABA2-DE4CC911D3F7}"/>
              </a:ext>
            </a:extLst>
          </p:cNvPr>
          <p:cNvSpPr txBox="1"/>
          <p:nvPr/>
        </p:nvSpPr>
        <p:spPr>
          <a:xfrm>
            <a:off x="7039778" y="2044305"/>
            <a:ext cx="14019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solidFill>
                  <a:schemeClr val="bg2">
                    <a:lumMod val="90000"/>
                    <a:lumOff val="10000"/>
                  </a:schemeClr>
                </a:solidFill>
                <a:latin typeface="Calibri"/>
                <a:ea typeface="Calibri"/>
                <a:cs typeface="Calibri"/>
                <a:sym typeface="Calibri"/>
              </a:rPr>
              <a:t>44.3 %</a:t>
            </a:r>
            <a:endParaRPr sz="2400" b="1" dirty="0">
              <a:solidFill>
                <a:schemeClr val="bg2">
                  <a:lumMod val="90000"/>
                  <a:lumOff val="10000"/>
                </a:schemeClr>
              </a:solidFill>
            </a:endParaRPr>
          </a:p>
        </p:txBody>
      </p:sp>
      <p:pic>
        <p:nvPicPr>
          <p:cNvPr id="9" name="Picture 8">
            <a:extLst>
              <a:ext uri="{FF2B5EF4-FFF2-40B4-BE49-F238E27FC236}">
                <a16:creationId xmlns:a16="http://schemas.microsoft.com/office/drawing/2014/main" id="{0C02B667-19BF-4B92-BB65-44B5E8CB791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0209" b="62685" l="6971" r="25088"/>
                    </a14:imgEffect>
                  </a14:imgLayer>
                </a14:imgProps>
              </a:ext>
            </a:extLst>
          </a:blip>
          <a:srcRect l="4706" t="37400" r="72647" b="34505"/>
          <a:stretch/>
        </p:blipFill>
        <p:spPr>
          <a:xfrm>
            <a:off x="1202757" y="228600"/>
            <a:ext cx="824345" cy="535200"/>
          </a:xfrm>
          <a:prstGeom prst="rect">
            <a:avLst/>
          </a:prstGeom>
        </p:spPr>
      </p:pic>
      <p:pic>
        <p:nvPicPr>
          <p:cNvPr id="10" name="Picture 9">
            <a:extLst>
              <a:ext uri="{FF2B5EF4-FFF2-40B4-BE49-F238E27FC236}">
                <a16:creationId xmlns:a16="http://schemas.microsoft.com/office/drawing/2014/main" id="{E7DB7B5C-A10B-4C61-8C48-C54DFDAAED3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0209" b="62685" l="6971" r="25088"/>
                    </a14:imgEffect>
                  </a14:imgLayer>
                </a14:imgProps>
              </a:ext>
            </a:extLst>
          </a:blip>
          <a:srcRect l="4706" t="37400" r="72647" b="34505"/>
          <a:stretch/>
        </p:blipFill>
        <p:spPr>
          <a:xfrm>
            <a:off x="1202757" y="2731675"/>
            <a:ext cx="824345" cy="535200"/>
          </a:xfrm>
          <a:prstGeom prst="rect">
            <a:avLst/>
          </a:prstGeom>
        </p:spPr>
      </p:pic>
      <p:pic>
        <p:nvPicPr>
          <p:cNvPr id="11" name="Picture 10">
            <a:extLst>
              <a:ext uri="{FF2B5EF4-FFF2-40B4-BE49-F238E27FC236}">
                <a16:creationId xmlns:a16="http://schemas.microsoft.com/office/drawing/2014/main" id="{91462E78-0C36-4B70-9F08-C2CF466D4FF5}"/>
              </a:ext>
            </a:extLst>
          </p:cNvPr>
          <p:cNvPicPr>
            <a:picLocks noChangeAspect="1"/>
          </p:cNvPicPr>
          <p:nvPr/>
        </p:nvPicPr>
        <p:blipFill rotWithShape="1">
          <a:blip r:embed="rId7">
            <a:extLst>
              <a:ext uri="{BEBA8EAE-BF5A-486C-A8C5-ECC9F3942E4B}">
                <a14:imgProps xmlns:a14="http://schemas.microsoft.com/office/drawing/2010/main">
                  <a14:imgLayer r:embed="rId6">
                    <a14:imgEffect>
                      <a14:backgroundRemoval t="39834" b="62310" l="31437" r="47937"/>
                    </a14:imgEffect>
                  </a14:imgLayer>
                </a14:imgProps>
              </a:ext>
            </a:extLst>
          </a:blip>
          <a:srcRect l="29375" t="37024" r="50000" b="34881"/>
          <a:stretch/>
        </p:blipFill>
        <p:spPr>
          <a:xfrm>
            <a:off x="8091889" y="2036549"/>
            <a:ext cx="672030" cy="535201"/>
          </a:xfrm>
          <a:prstGeom prst="rect">
            <a:avLst/>
          </a:prstGeom>
        </p:spPr>
      </p:pic>
      <p:sp>
        <p:nvSpPr>
          <p:cNvPr id="12" name="TextBox 11">
            <a:extLst>
              <a:ext uri="{FF2B5EF4-FFF2-40B4-BE49-F238E27FC236}">
                <a16:creationId xmlns:a16="http://schemas.microsoft.com/office/drawing/2014/main" id="{1707EC18-07D3-45B1-BD78-150DDDB86070}"/>
              </a:ext>
            </a:extLst>
          </p:cNvPr>
          <p:cNvSpPr txBox="1"/>
          <p:nvPr/>
        </p:nvSpPr>
        <p:spPr>
          <a:xfrm>
            <a:off x="3668615" y="2056285"/>
            <a:ext cx="1806767" cy="646331"/>
          </a:xfrm>
          <a:prstGeom prst="rect">
            <a:avLst/>
          </a:prstGeom>
          <a:solidFill>
            <a:srgbClr val="F4F4F4"/>
          </a:solidFill>
        </p:spPr>
        <p:txBody>
          <a:bodyPr wrap="square" rtlCol="0">
            <a:spAutoFit/>
          </a:bodyPr>
          <a:lstStyle/>
          <a:p>
            <a:pPr algn="ctr"/>
            <a:r>
              <a:rPr lang="en-US" sz="1800" b="1" dirty="0">
                <a:solidFill>
                  <a:schemeClr val="bg2"/>
                </a:solidFill>
              </a:rPr>
              <a:t>Features of Final Product</a:t>
            </a:r>
            <a:endParaRPr lang="en-GB" sz="1800" b="1" dirty="0">
              <a:solidFill>
                <a:schemeClr val="bg2"/>
              </a:solidFill>
            </a:endParaRPr>
          </a:p>
        </p:txBody>
      </p:sp>
      <p:cxnSp>
        <p:nvCxnSpPr>
          <p:cNvPr id="13" name="Straight Arrow Connector 12">
            <a:extLst>
              <a:ext uri="{FF2B5EF4-FFF2-40B4-BE49-F238E27FC236}">
                <a16:creationId xmlns:a16="http://schemas.microsoft.com/office/drawing/2014/main" id="{5297F476-55A5-4F40-9C0C-B775AFC0C35B}"/>
              </a:ext>
            </a:extLst>
          </p:cNvPr>
          <p:cNvCxnSpPr>
            <a:stCxn id="12" idx="1"/>
          </p:cNvCxnSpPr>
          <p:nvPr/>
        </p:nvCxnSpPr>
        <p:spPr>
          <a:xfrm flipH="1" flipV="1">
            <a:off x="1090669" y="1141425"/>
            <a:ext cx="2577946" cy="123802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FBC8A8-61CB-4871-98C5-14FFD4782A29}"/>
              </a:ext>
            </a:extLst>
          </p:cNvPr>
          <p:cNvCxnSpPr>
            <a:stCxn id="12" idx="1"/>
          </p:cNvCxnSpPr>
          <p:nvPr/>
        </p:nvCxnSpPr>
        <p:spPr>
          <a:xfrm flipH="1">
            <a:off x="782197" y="2379451"/>
            <a:ext cx="2886418" cy="210441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8D0B8E-6B1A-4483-A5EA-84CA9582F645}"/>
              </a:ext>
            </a:extLst>
          </p:cNvPr>
          <p:cNvCxnSpPr>
            <a:stCxn id="12" idx="1"/>
          </p:cNvCxnSpPr>
          <p:nvPr/>
        </p:nvCxnSpPr>
        <p:spPr>
          <a:xfrm flipH="1" flipV="1">
            <a:off x="702321" y="1277957"/>
            <a:ext cx="2966294" cy="110149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F8D053-9721-4AE4-A91D-D5509E035FC8}"/>
              </a:ext>
            </a:extLst>
          </p:cNvPr>
          <p:cNvCxnSpPr>
            <a:stCxn id="12" idx="1"/>
          </p:cNvCxnSpPr>
          <p:nvPr/>
        </p:nvCxnSpPr>
        <p:spPr>
          <a:xfrm flipH="1">
            <a:off x="1509310" y="2379451"/>
            <a:ext cx="2159305" cy="210441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44003F5-6C01-4FF4-9980-189DA7FAC75B}"/>
              </a:ext>
            </a:extLst>
          </p:cNvPr>
          <p:cNvCxnSpPr>
            <a:stCxn id="12" idx="1"/>
          </p:cNvCxnSpPr>
          <p:nvPr/>
        </p:nvCxnSpPr>
        <p:spPr>
          <a:xfrm flipH="1" flipV="1">
            <a:off x="1727074" y="2056285"/>
            <a:ext cx="1941541" cy="32316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082A025-5E8B-4DF0-8641-244BDC1795CB}"/>
              </a:ext>
            </a:extLst>
          </p:cNvPr>
          <p:cNvCxnSpPr>
            <a:stCxn id="12" idx="1"/>
          </p:cNvCxnSpPr>
          <p:nvPr/>
        </p:nvCxnSpPr>
        <p:spPr>
          <a:xfrm flipH="1" flipV="1">
            <a:off x="903382" y="1575412"/>
            <a:ext cx="2765233" cy="80403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0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0"/>
                                  </p:iterate>
                                  <p:childTnLst>
                                    <p:set>
                                      <p:cBhvr override="childStyle">
                                        <p:cTn id="6" dur="500" fill="hold"/>
                                        <p:tgtEl>
                                          <p:spTgt spid="5"/>
                                        </p:tgtEl>
                                        <p:attrNameLst>
                                          <p:attrName>style.textDecorationUnderline</p:attrName>
                                        </p:attrNameLst>
                                      </p:cBhvr>
                                      <p:to>
                                        <p:strVal val="true"/>
                                      </p:to>
                                    </p:set>
                                  </p:childTnLst>
                                </p:cTn>
                              </p:par>
                              <p:par>
                                <p:cTn id="7" presetID="15" presetClass="emph" presetSubtype="0" grpId="0" nodeType="withEffect">
                                  <p:stCondLst>
                                    <p:cond delay="0"/>
                                  </p:stCondLst>
                                  <p:iterate type="lt">
                                    <p:tmAbs val="0"/>
                                  </p:iterate>
                                  <p:childTnLst>
                                    <p:set>
                                      <p:cBhvr override="childStyle">
                                        <p:cTn id="8" dur="indefinite"/>
                                        <p:tgtEl>
                                          <p:spTgt spid="3"/>
                                        </p:tgtEl>
                                        <p:attrNameLst>
                                          <p:attrName>style.fontWeight</p:attrName>
                                        </p:attrNameLst>
                                      </p:cBhvr>
                                      <p:to>
                                        <p:strVal val="bold"/>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grpId="0" nodeType="clickEffect">
                                  <p:stCondLst>
                                    <p:cond delay="0"/>
                                  </p:stCondLst>
                                  <p:iterate type="lt">
                                    <p:tmPct val="0"/>
                                  </p:iterate>
                                  <p:childTnLst>
                                    <p:set>
                                      <p:cBhvr override="childStyle">
                                        <p:cTn id="14" dur="500" fill="hold"/>
                                        <p:tgtEl>
                                          <p:spTgt spid="6"/>
                                        </p:tgtEl>
                                        <p:attrNameLst>
                                          <p:attrName>style.textDecorationUnderline</p:attrName>
                                        </p:attrNameLst>
                                      </p:cBhvr>
                                      <p:to>
                                        <p:strVal val="true"/>
                                      </p:to>
                                    </p:set>
                                  </p:childTnLst>
                                </p:cTn>
                              </p:par>
                              <p:par>
                                <p:cTn id="15" presetID="15" presetClass="emph" presetSubtype="0" grpId="0" nodeType="withEffect">
                                  <p:stCondLst>
                                    <p:cond delay="0"/>
                                  </p:stCondLst>
                                  <p:iterate type="lt">
                                    <p:tmAbs val="0"/>
                                  </p:iterate>
                                  <p:childTnLst>
                                    <p:set>
                                      <p:cBhvr override="childStyle">
                                        <p:cTn id="16" dur="indefinite"/>
                                        <p:tgtEl>
                                          <p:spTgt spid="4"/>
                                        </p:tgtEl>
                                        <p:attrNameLst>
                                          <p:attrName>style.fontWeight</p:attrName>
                                        </p:attrNameLst>
                                      </p:cBhvr>
                                      <p:to>
                                        <p:strVal val="bold"/>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1" grpId="0" nodeType="clickEffect">
                                  <p:stCondLst>
                                    <p:cond delay="0"/>
                                  </p:stCondLst>
                                  <p:childTnLst>
                                    <p:set>
                                      <p:cBhvr override="childStyle">
                                        <p:cTn id="22" dur="indefinite"/>
                                        <p:tgtEl>
                                          <p:spTgt spid="8"/>
                                        </p:tgtEl>
                                        <p:attrNameLst>
                                          <p:attrName>style.color</p:attrName>
                                        </p:attrNameLst>
                                      </p:cBhvr>
                                      <p:to>
                                        <p:clrVal>
                                          <a:srgbClr val="BFBFBF"/>
                                        </p:clrVal>
                                      </p:to>
                                    </p:set>
                                  </p:childTnLst>
                                </p:cTn>
                              </p:par>
                              <p:par>
                                <p:cTn id="23" presetID="3" presetClass="emph" presetSubtype="1" grpId="0" nodeType="withEffect">
                                  <p:stCondLst>
                                    <p:cond delay="0"/>
                                  </p:stCondLst>
                                  <p:childTnLst>
                                    <p:set>
                                      <p:cBhvr override="childStyle">
                                        <p:cTn id="24" dur="indefinite"/>
                                        <p:tgtEl>
                                          <p:spTgt spid="7"/>
                                        </p:tgtEl>
                                        <p:attrNameLst>
                                          <p:attrName>style.color</p:attrName>
                                        </p:attrNameLst>
                                      </p:cBhvr>
                                      <p:to>
                                        <p:clrVal>
                                          <a:srgbClr val="BFBFBF"/>
                                        </p:clrVal>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right)">
                                      <p:cBhvr>
                                        <p:cTn id="35" dur="500"/>
                                        <p:tgtEl>
                                          <p:spTgt spid="13"/>
                                        </p:tgtEl>
                                      </p:cBhvr>
                                    </p:animEffect>
                                  </p:childTnLst>
                                </p:cTn>
                              </p:par>
                              <p:par>
                                <p:cTn id="36" presetID="22" presetClass="entr" presetSubtype="2"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right)">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right)">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right)">
                                      <p:cBhvr>
                                        <p:cTn id="48" dur="500"/>
                                        <p:tgtEl>
                                          <p:spTgt spid="17"/>
                                        </p:tgtEl>
                                      </p:cBhvr>
                                    </p:animEffect>
                                  </p:child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right)">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 Product to Sell</a:t>
            </a:r>
            <a:endParaRPr dirty="0"/>
          </a:p>
        </p:txBody>
      </p:sp>
      <p:grpSp>
        <p:nvGrpSpPr>
          <p:cNvPr id="13" name="Group 12">
            <a:extLst>
              <a:ext uri="{FF2B5EF4-FFF2-40B4-BE49-F238E27FC236}">
                <a16:creationId xmlns:a16="http://schemas.microsoft.com/office/drawing/2014/main" id="{70A14255-B526-46D4-B0FB-19BC5EF78430}"/>
              </a:ext>
            </a:extLst>
          </p:cNvPr>
          <p:cNvGrpSpPr/>
          <p:nvPr/>
        </p:nvGrpSpPr>
        <p:grpSpPr>
          <a:xfrm>
            <a:off x="8194158" y="0"/>
            <a:ext cx="949842" cy="465079"/>
            <a:chOff x="8194158" y="0"/>
            <a:chExt cx="949842" cy="465079"/>
          </a:xfrm>
        </p:grpSpPr>
        <p:sp>
          <p:nvSpPr>
            <p:cNvPr id="14" name="Rectangle 13">
              <a:extLst>
                <a:ext uri="{FF2B5EF4-FFF2-40B4-BE49-F238E27FC236}">
                  <a16:creationId xmlns:a16="http://schemas.microsoft.com/office/drawing/2014/main" id="{9000A5B3-7720-4B02-A64E-979E5BF205BE}"/>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4" descr="Image result for banana boat logo">
              <a:extLst>
                <a:ext uri="{FF2B5EF4-FFF2-40B4-BE49-F238E27FC236}">
                  <a16:creationId xmlns:a16="http://schemas.microsoft.com/office/drawing/2014/main" id="{433E15E1-A6A7-4EDB-A38A-FBD74B5CDF0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Picture 39" descr="A picture containing toiletry, cup, table, indoor&#10;&#10;Description generated with very high confidence">
            <a:extLst>
              <a:ext uri="{FF2B5EF4-FFF2-40B4-BE49-F238E27FC236}">
                <a16:creationId xmlns:a16="http://schemas.microsoft.com/office/drawing/2014/main" id="{6B6E22D8-5D4C-4DB3-A451-8B88BDAC996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000" b="96222" l="10000" r="90000">
                        <a14:foregroundMark x1="42833" y1="8000" x2="42833" y2="8000"/>
                        <a14:foregroundMark x1="52833" y1="8667" x2="52833" y2="8667"/>
                        <a14:foregroundMark x1="46167" y1="4444" x2="53667" y2="4444"/>
                        <a14:foregroundMark x1="38333" y1="89556" x2="61000" y2="89556"/>
                        <a14:foregroundMark x1="41667" y1="95556" x2="56833" y2="96222"/>
                        <a14:foregroundMark x1="35167" y1="96222" x2="35167" y2="96222"/>
                        <a14:foregroundMark x1="66333" y1="95111" x2="66333" y2="95111"/>
                        <a14:backgroundMark x1="14833" y1="46222" x2="14833" y2="46222"/>
                        <a14:backgroundMark x1="29167" y1="38667" x2="29167" y2="38667"/>
                        <a14:backgroundMark x1="15833" y1="31556" x2="15833" y2="31556"/>
                        <a14:backgroundMark x1="31000" y1="35333" x2="31000" y2="35333"/>
                        <a14:backgroundMark x1="25167" y1="49778" x2="25167" y2="49778"/>
                        <a14:backgroundMark x1="18500" y1="74889" x2="15333" y2="31556"/>
                        <a14:backgroundMark x1="15333" y1="31556" x2="27000" y2="68444"/>
                        <a14:backgroundMark x1="75500" y1="59556" x2="75667" y2="39556"/>
                        <a14:backgroundMark x1="75667" y1="39556" x2="76167" y2="66222"/>
                        <a14:backgroundMark x1="76167" y1="66222" x2="83500" y2="50222"/>
                        <a14:backgroundMark x1="83500" y1="50222" x2="83667" y2="33778"/>
                        <a14:backgroundMark x1="72833" y1="74222" x2="69167" y2="57778"/>
                        <a14:backgroundMark x1="69167" y1="57778" x2="71500" y2="24889"/>
                        <a14:backgroundMark x1="71500" y1="24889" x2="83667" y2="25778"/>
                        <a14:backgroundMark x1="83667" y1="25778" x2="88333" y2="43556"/>
                        <a14:backgroundMark x1="88333" y1="43556" x2="88833" y2="61556"/>
                        <a14:backgroundMark x1="88833" y1="61556" x2="86000" y2="79333"/>
                        <a14:backgroundMark x1="86000" y1="79333" x2="75000" y2="84000"/>
                        <a14:backgroundMark x1="75000" y1="84000" x2="71000" y2="77778"/>
                        <a14:backgroundMark x1="14333" y1="51111" x2="14333" y2="51111"/>
                        <a14:backgroundMark x1="29667" y1="46000" x2="29667" y2="46000"/>
                        <a14:backgroundMark x1="29667" y1="71556" x2="25167" y2="11778"/>
                        <a14:backgroundMark x1="9333" y1="85111" x2="20833" y2="86444"/>
                        <a14:backgroundMark x1="20833" y1="86444" x2="31000" y2="78889"/>
                        <a14:backgroundMark x1="31000" y1="78889" x2="31167" y2="76444"/>
                        <a14:backgroundMark x1="70000" y1="90000" x2="81500" y2="89556"/>
                        <a14:backgroundMark x1="81500" y1="89556" x2="83667" y2="89556"/>
                      </a14:backgroundRemoval>
                    </a14:imgEffect>
                    <a14:imgEffect>
                      <a14:colorTemperature colorTemp="5300"/>
                    </a14:imgEffect>
                  </a14:imgLayer>
                </a14:imgProps>
              </a:ext>
            </a:extLst>
          </a:blip>
          <a:srcRect l="28510" r="28546"/>
          <a:stretch/>
        </p:blipFill>
        <p:spPr>
          <a:xfrm>
            <a:off x="3690616" y="1444291"/>
            <a:ext cx="1794861" cy="2929665"/>
          </a:xfrm>
          <a:prstGeom prst="roundRect">
            <a:avLst>
              <a:gd name="adj" fmla="val 20427"/>
            </a:avLst>
          </a:prstGeom>
        </p:spPr>
      </p:pic>
      <p:pic>
        <p:nvPicPr>
          <p:cNvPr id="35" name="Picture 4" descr="Image result for banana boat logo">
            <a:extLst>
              <a:ext uri="{FF2B5EF4-FFF2-40B4-BE49-F238E27FC236}">
                <a16:creationId xmlns:a16="http://schemas.microsoft.com/office/drawing/2014/main" id="{A19DEE5E-8472-4716-AA3F-7F736437F86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4192016" y="2247236"/>
            <a:ext cx="793597" cy="672918"/>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Group 105">
            <a:extLst>
              <a:ext uri="{FF2B5EF4-FFF2-40B4-BE49-F238E27FC236}">
                <a16:creationId xmlns:a16="http://schemas.microsoft.com/office/drawing/2014/main" id="{636F4F77-20BE-4A58-99F1-35DF3E79A8C6}"/>
              </a:ext>
            </a:extLst>
          </p:cNvPr>
          <p:cNvGrpSpPr/>
          <p:nvPr/>
        </p:nvGrpSpPr>
        <p:grpSpPr>
          <a:xfrm>
            <a:off x="2482238" y="1444291"/>
            <a:ext cx="4179524" cy="3025264"/>
            <a:chOff x="2498284" y="1444291"/>
            <a:chExt cx="4179524" cy="3025264"/>
          </a:xfrm>
        </p:grpSpPr>
        <p:grpSp>
          <p:nvGrpSpPr>
            <p:cNvPr id="77" name="Group 76">
              <a:extLst>
                <a:ext uri="{FF2B5EF4-FFF2-40B4-BE49-F238E27FC236}">
                  <a16:creationId xmlns:a16="http://schemas.microsoft.com/office/drawing/2014/main" id="{F7CCAAE0-3C55-40A4-85B0-F44B377D7D36}"/>
                </a:ext>
              </a:extLst>
            </p:cNvPr>
            <p:cNvGrpSpPr/>
            <p:nvPr/>
          </p:nvGrpSpPr>
          <p:grpSpPr>
            <a:xfrm>
              <a:off x="2498284" y="1444291"/>
              <a:ext cx="4179524" cy="2929665"/>
              <a:chOff x="2482238" y="1425993"/>
              <a:chExt cx="4179524" cy="2929665"/>
            </a:xfrm>
          </p:grpSpPr>
          <p:grpSp>
            <p:nvGrpSpPr>
              <p:cNvPr id="42" name="Group 41">
                <a:extLst>
                  <a:ext uri="{FF2B5EF4-FFF2-40B4-BE49-F238E27FC236}">
                    <a16:creationId xmlns:a16="http://schemas.microsoft.com/office/drawing/2014/main" id="{5FF5C7EB-2B05-4B7F-B379-6524B177F01B}"/>
                  </a:ext>
                </a:extLst>
              </p:cNvPr>
              <p:cNvGrpSpPr/>
              <p:nvPr/>
            </p:nvGrpSpPr>
            <p:grpSpPr>
              <a:xfrm>
                <a:off x="2482238" y="1425993"/>
                <a:ext cx="4179524" cy="2929665"/>
                <a:chOff x="2482238" y="1558197"/>
                <a:chExt cx="4179524" cy="2929665"/>
              </a:xfrm>
            </p:grpSpPr>
            <p:grpSp>
              <p:nvGrpSpPr>
                <p:cNvPr id="31" name="Group 30">
                  <a:extLst>
                    <a:ext uri="{FF2B5EF4-FFF2-40B4-BE49-F238E27FC236}">
                      <a16:creationId xmlns:a16="http://schemas.microsoft.com/office/drawing/2014/main" id="{55FC3B84-1E45-4EF8-AA48-CAFB5962E485}"/>
                    </a:ext>
                  </a:extLst>
                </p:cNvPr>
                <p:cNvGrpSpPr/>
                <p:nvPr/>
              </p:nvGrpSpPr>
              <p:grpSpPr>
                <a:xfrm>
                  <a:off x="2482238" y="1558197"/>
                  <a:ext cx="4179524" cy="2929665"/>
                  <a:chOff x="2482238" y="1558197"/>
                  <a:chExt cx="4179524" cy="2929665"/>
                </a:xfrm>
              </p:grpSpPr>
              <p:pic>
                <p:nvPicPr>
                  <p:cNvPr id="9" name="Picture 8" descr="A picture containing toiletry, cup, table, indoor&#10;&#10;Description generated with very high confidence">
                    <a:extLst>
                      <a:ext uri="{FF2B5EF4-FFF2-40B4-BE49-F238E27FC236}">
                        <a16:creationId xmlns:a16="http://schemas.microsoft.com/office/drawing/2014/main" id="{056BDCAE-3565-4D5C-B677-C409CC3A93BD}"/>
                      </a:ext>
                    </a:extLst>
                  </p:cNvPr>
                  <p:cNvPicPr>
                    <a:picLocks noChangeAspect="1"/>
                  </p:cNvPicPr>
                  <p:nvPr/>
                </p:nvPicPr>
                <p:blipFill>
                  <a:blip r:embed="rId7">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2482238" y="1558197"/>
                    <a:ext cx="4179524" cy="2929665"/>
                  </a:xfrm>
                  <a:prstGeom prst="roundRect">
                    <a:avLst>
                      <a:gd name="adj" fmla="val 20427"/>
                    </a:avLst>
                  </a:prstGeom>
                </p:spPr>
              </p:pic>
              <p:pic>
                <p:nvPicPr>
                  <p:cNvPr id="22" name="Picture 4" descr="Image result for banana boat logo">
                    <a:extLst>
                      <a:ext uri="{FF2B5EF4-FFF2-40B4-BE49-F238E27FC236}">
                        <a16:creationId xmlns:a16="http://schemas.microsoft.com/office/drawing/2014/main" id="{0BD7D440-4CA0-4492-9521-7037838A824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4185721" y="2357201"/>
                    <a:ext cx="793597" cy="6729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banana boat logo">
                    <a:extLst>
                      <a:ext uri="{FF2B5EF4-FFF2-40B4-BE49-F238E27FC236}">
                        <a16:creationId xmlns:a16="http://schemas.microsoft.com/office/drawing/2014/main" id="{159D7E1B-3447-4E4A-A53E-9F500801902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5393006" y="2418678"/>
                    <a:ext cx="721452" cy="61174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banana boat logo">
                    <a:extLst>
                      <a:ext uri="{FF2B5EF4-FFF2-40B4-BE49-F238E27FC236}">
                        <a16:creationId xmlns:a16="http://schemas.microsoft.com/office/drawing/2014/main" id="{40B8A56F-FE3F-48F9-AD37-FC49224B44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3041961" y="2418678"/>
                    <a:ext cx="721452" cy="611744"/>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5">
                  <a:extLst>
                    <a:ext uri="{FF2B5EF4-FFF2-40B4-BE49-F238E27FC236}">
                      <a16:creationId xmlns:a16="http://schemas.microsoft.com/office/drawing/2014/main" id="{2182B9AB-31DC-442D-A9C7-6367770BF8A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286" r="98571">
                              <a14:foregroundMark x1="14286" y1="43429" x2="14286" y2="43429"/>
                              <a14:foregroundMark x1="12571" y1="46857" x2="12571" y2="46857"/>
                              <a14:foregroundMark x1="4857" y1="46286" x2="4857" y2="46286"/>
                              <a14:foregroundMark x1="286" y1="47714" x2="286" y2="47714"/>
                              <a14:foregroundMark x1="93714" y1="48571" x2="93714" y2="48571"/>
                              <a14:foregroundMark x1="98571" y1="49714" x2="98571" y2="49714"/>
                              <a14:foregroundMark x1="17714" y1="41714" x2="17714" y2="41714"/>
                              <a14:foregroundMark x1="21143" y1="40857" x2="21143" y2="40857"/>
                              <a14:foregroundMark x1="26571" y1="43714" x2="26571" y2="43714"/>
                              <a14:foregroundMark x1="28571" y1="47429" x2="28571" y2="47429"/>
                              <a14:foregroundMark x1="28571" y1="52571" x2="28571" y2="52571"/>
                              <a14:foregroundMark x1="26000" y1="56571" x2="26000" y2="56571"/>
                              <a14:foregroundMark x1="24286" y1="57714" x2="24286" y2="57714"/>
                              <a14:foregroundMark x1="20286" y1="58000" x2="20286" y2="58000"/>
                              <a14:foregroundMark x1="32857" y1="52000" x2="32857" y2="52000"/>
                              <a14:foregroundMark x1="32571" y1="55714" x2="32571" y2="55714"/>
                              <a14:foregroundMark x1="40857" y1="42857" x2="40857" y2="42857"/>
                              <a14:foregroundMark x1="43429" y1="42571" x2="43429" y2="42571"/>
                              <a14:foregroundMark x1="40286" y1="44857" x2="40286" y2="44857"/>
                              <a14:foregroundMark x1="49143" y1="40857" x2="49143" y2="40857"/>
                              <a14:foregroundMark x1="48571" y1="43143" x2="48571" y2="43143"/>
                              <a14:foregroundMark x1="52571" y1="45143" x2="52571" y2="45143"/>
                              <a14:foregroundMark x1="54857" y1="39429" x2="54857" y2="39429"/>
                              <a14:foregroundMark x1="54571" y1="42286" x2="54571" y2="42286"/>
                              <a14:foregroundMark x1="38286" y1="54000" x2="38286" y2="54000"/>
                              <a14:foregroundMark x1="41143" y1="49143" x2="41143" y2="49143"/>
                              <a14:foregroundMark x1="43714" y1="58286" x2="43714" y2="58286"/>
                              <a14:foregroundMark x1="48286" y1="54571" x2="48286" y2="54571"/>
                              <a14:foregroundMark x1="48286" y1="59429" x2="48286" y2="59429"/>
                              <a14:foregroundMark x1="43714" y1="62571" x2="43714" y2="62571"/>
                              <a14:foregroundMark x1="52000" y1="53429" x2="52000" y2="53429"/>
                              <a14:foregroundMark x1="56571" y1="50000" x2="56571" y2="50000"/>
                              <a14:foregroundMark x1="57429" y1="49429" x2="57429" y2="49429"/>
                              <a14:foregroundMark x1="60286" y1="52571" x2="60286" y2="52571"/>
                              <a14:foregroundMark x1="57143" y1="58857" x2="57143" y2="58857"/>
                              <a14:foregroundMark x1="64000" y1="53714" x2="64000" y2="53714"/>
                              <a14:foregroundMark x1="68571" y1="48571" x2="68571" y2="48571"/>
                              <a14:foregroundMark x1="72857" y1="52571" x2="72857" y2="52571"/>
                              <a14:foregroundMark x1="72571" y1="55714" x2="72571" y2="55714"/>
                              <a14:foregroundMark x1="76000" y1="52857" x2="76000" y2="52857"/>
                              <a14:foregroundMark x1="75143" y1="56000" x2="75143" y2="56000"/>
                              <a14:foregroundMark x1="80286" y1="50857" x2="80286" y2="50857"/>
                              <a14:foregroundMark x1="80571" y1="55714" x2="80571" y2="55714"/>
                              <a14:foregroundMark x1="84000" y1="58000" x2="84000" y2="58000"/>
                              <a14:foregroundMark x1="86571" y1="50000" x2="86571" y2="50000"/>
                            </a14:backgroundRemoval>
                          </a14:imgEffect>
                        </a14:imgLayer>
                      </a14:imgProps>
                    </a:ext>
                  </a:extLst>
                </a:blip>
                <a:stretch>
                  <a:fillRect/>
                </a:stretch>
              </p:blipFill>
              <p:spPr>
                <a:xfrm>
                  <a:off x="3178396" y="2010601"/>
                  <a:ext cx="448583" cy="448583"/>
                </a:xfrm>
                <a:prstGeom prst="rect">
                  <a:avLst/>
                </a:prstGeom>
              </p:spPr>
            </p:pic>
            <p:pic>
              <p:nvPicPr>
                <p:cNvPr id="28" name="Picture 27">
                  <a:extLst>
                    <a:ext uri="{FF2B5EF4-FFF2-40B4-BE49-F238E27FC236}">
                      <a16:creationId xmlns:a16="http://schemas.microsoft.com/office/drawing/2014/main" id="{4315C10D-1BB5-4B31-AD34-726F00B40D0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286" r="98571">
                              <a14:foregroundMark x1="14286" y1="43429" x2="14286" y2="43429"/>
                              <a14:foregroundMark x1="12571" y1="46857" x2="12571" y2="46857"/>
                              <a14:foregroundMark x1="4857" y1="46286" x2="4857" y2="46286"/>
                              <a14:foregroundMark x1="286" y1="47714" x2="286" y2="47714"/>
                              <a14:foregroundMark x1="93714" y1="48571" x2="93714" y2="48571"/>
                              <a14:foregroundMark x1="98571" y1="49714" x2="98571" y2="49714"/>
                              <a14:foregroundMark x1="17714" y1="41714" x2="17714" y2="41714"/>
                              <a14:foregroundMark x1="21143" y1="40857" x2="21143" y2="40857"/>
                              <a14:foregroundMark x1="26571" y1="43714" x2="26571" y2="43714"/>
                              <a14:foregroundMark x1="28571" y1="47429" x2="28571" y2="47429"/>
                              <a14:foregroundMark x1="28571" y1="52571" x2="28571" y2="52571"/>
                              <a14:foregroundMark x1="26000" y1="56571" x2="26000" y2="56571"/>
                              <a14:foregroundMark x1="24286" y1="57714" x2="24286" y2="57714"/>
                              <a14:foregroundMark x1="20286" y1="58000" x2="20286" y2="58000"/>
                              <a14:foregroundMark x1="32857" y1="52000" x2="32857" y2="52000"/>
                              <a14:foregroundMark x1="32571" y1="55714" x2="32571" y2="55714"/>
                              <a14:foregroundMark x1="40857" y1="42857" x2="40857" y2="42857"/>
                              <a14:foregroundMark x1="43429" y1="42571" x2="43429" y2="42571"/>
                              <a14:foregroundMark x1="40286" y1="44857" x2="40286" y2="44857"/>
                              <a14:foregroundMark x1="49143" y1="40857" x2="49143" y2="40857"/>
                              <a14:foregroundMark x1="48571" y1="43143" x2="48571" y2="43143"/>
                              <a14:foregroundMark x1="52571" y1="45143" x2="52571" y2="45143"/>
                              <a14:foregroundMark x1="54857" y1="39429" x2="54857" y2="39429"/>
                              <a14:foregroundMark x1="54571" y1="42286" x2="54571" y2="42286"/>
                              <a14:foregroundMark x1="38286" y1="54000" x2="38286" y2="54000"/>
                              <a14:foregroundMark x1="41143" y1="49143" x2="41143" y2="49143"/>
                              <a14:foregroundMark x1="43714" y1="58286" x2="43714" y2="58286"/>
                              <a14:foregroundMark x1="48286" y1="54571" x2="48286" y2="54571"/>
                              <a14:foregroundMark x1="48286" y1="59429" x2="48286" y2="59429"/>
                              <a14:foregroundMark x1="43714" y1="62571" x2="43714" y2="62571"/>
                              <a14:foregroundMark x1="52000" y1="53429" x2="52000" y2="53429"/>
                              <a14:foregroundMark x1="56571" y1="50000" x2="56571" y2="50000"/>
                              <a14:foregroundMark x1="57429" y1="49429" x2="57429" y2="49429"/>
                              <a14:foregroundMark x1="60286" y1="52571" x2="60286" y2="52571"/>
                              <a14:foregroundMark x1="57143" y1="58857" x2="57143" y2="58857"/>
                              <a14:foregroundMark x1="64000" y1="53714" x2="64000" y2="53714"/>
                              <a14:foregroundMark x1="68571" y1="48571" x2="68571" y2="48571"/>
                              <a14:foregroundMark x1="72857" y1="52571" x2="72857" y2="52571"/>
                              <a14:foregroundMark x1="72571" y1="55714" x2="72571" y2="55714"/>
                              <a14:foregroundMark x1="76000" y1="52857" x2="76000" y2="52857"/>
                              <a14:foregroundMark x1="75143" y1="56000" x2="75143" y2="56000"/>
                              <a14:foregroundMark x1="80286" y1="50857" x2="80286" y2="50857"/>
                              <a14:foregroundMark x1="80571" y1="55714" x2="80571" y2="55714"/>
                              <a14:foregroundMark x1="84000" y1="58000" x2="84000" y2="58000"/>
                              <a14:foregroundMark x1="86571" y1="50000" x2="86571" y2="50000"/>
                            </a14:backgroundRemoval>
                          </a14:imgEffect>
                        </a14:imgLayer>
                      </a14:imgProps>
                    </a:ext>
                  </a:extLst>
                </a:blip>
                <a:stretch>
                  <a:fillRect/>
                </a:stretch>
              </p:blipFill>
              <p:spPr>
                <a:xfrm>
                  <a:off x="5529441" y="2010600"/>
                  <a:ext cx="448583" cy="448583"/>
                </a:xfrm>
                <a:prstGeom prst="rect">
                  <a:avLst/>
                </a:prstGeom>
              </p:spPr>
            </p:pic>
            <p:pic>
              <p:nvPicPr>
                <p:cNvPr id="29" name="Picture 28">
                  <a:extLst>
                    <a:ext uri="{FF2B5EF4-FFF2-40B4-BE49-F238E27FC236}">
                      <a16:creationId xmlns:a16="http://schemas.microsoft.com/office/drawing/2014/main" id="{BE4FD767-572D-4DA8-9A84-6AE2E58FC69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286" r="98571">
                              <a14:foregroundMark x1="14286" y1="43429" x2="14286" y2="43429"/>
                              <a14:foregroundMark x1="12571" y1="46857" x2="12571" y2="46857"/>
                              <a14:foregroundMark x1="4857" y1="46286" x2="4857" y2="46286"/>
                              <a14:foregroundMark x1="286" y1="47714" x2="286" y2="47714"/>
                              <a14:foregroundMark x1="93714" y1="48571" x2="93714" y2="48571"/>
                              <a14:foregroundMark x1="98571" y1="49714" x2="98571" y2="49714"/>
                              <a14:foregroundMark x1="17714" y1="41714" x2="17714" y2="41714"/>
                              <a14:foregroundMark x1="21143" y1="40857" x2="21143" y2="40857"/>
                              <a14:foregroundMark x1="26571" y1="43714" x2="26571" y2="43714"/>
                              <a14:foregroundMark x1="28571" y1="47429" x2="28571" y2="47429"/>
                              <a14:foregroundMark x1="28571" y1="52571" x2="28571" y2="52571"/>
                              <a14:foregroundMark x1="26000" y1="56571" x2="26000" y2="56571"/>
                              <a14:foregroundMark x1="24286" y1="57714" x2="24286" y2="57714"/>
                              <a14:foregroundMark x1="20286" y1="58000" x2="20286" y2="58000"/>
                              <a14:foregroundMark x1="32857" y1="52000" x2="32857" y2="52000"/>
                              <a14:foregroundMark x1="32571" y1="55714" x2="32571" y2="55714"/>
                              <a14:foregroundMark x1="40857" y1="42857" x2="40857" y2="42857"/>
                              <a14:foregroundMark x1="43429" y1="42571" x2="43429" y2="42571"/>
                              <a14:foregroundMark x1="40286" y1="44857" x2="40286" y2="44857"/>
                              <a14:foregroundMark x1="49143" y1="40857" x2="49143" y2="40857"/>
                              <a14:foregroundMark x1="48571" y1="43143" x2="48571" y2="43143"/>
                              <a14:foregroundMark x1="52571" y1="45143" x2="52571" y2="45143"/>
                              <a14:foregroundMark x1="54857" y1="39429" x2="54857" y2="39429"/>
                              <a14:foregroundMark x1="54571" y1="42286" x2="54571" y2="42286"/>
                              <a14:foregroundMark x1="38286" y1="54000" x2="38286" y2="54000"/>
                              <a14:foregroundMark x1="41143" y1="49143" x2="41143" y2="49143"/>
                              <a14:foregroundMark x1="43714" y1="58286" x2="43714" y2="58286"/>
                              <a14:foregroundMark x1="48286" y1="54571" x2="48286" y2="54571"/>
                              <a14:foregroundMark x1="48286" y1="59429" x2="48286" y2="59429"/>
                              <a14:foregroundMark x1="43714" y1="62571" x2="43714" y2="62571"/>
                              <a14:foregroundMark x1="52000" y1="53429" x2="52000" y2="53429"/>
                              <a14:foregroundMark x1="56571" y1="50000" x2="56571" y2="50000"/>
                              <a14:foregroundMark x1="57429" y1="49429" x2="57429" y2="49429"/>
                              <a14:foregroundMark x1="60286" y1="52571" x2="60286" y2="52571"/>
                              <a14:foregroundMark x1="57143" y1="58857" x2="57143" y2="58857"/>
                              <a14:foregroundMark x1="64000" y1="53714" x2="64000" y2="53714"/>
                              <a14:foregroundMark x1="68571" y1="48571" x2="68571" y2="48571"/>
                              <a14:foregroundMark x1="72857" y1="52571" x2="72857" y2="52571"/>
                              <a14:foregroundMark x1="72571" y1="55714" x2="72571" y2="55714"/>
                              <a14:foregroundMark x1="76000" y1="52857" x2="76000" y2="52857"/>
                              <a14:foregroundMark x1="75143" y1="56000" x2="75143" y2="56000"/>
                              <a14:foregroundMark x1="80286" y1="50857" x2="80286" y2="50857"/>
                              <a14:foregroundMark x1="80571" y1="55714" x2="80571" y2="55714"/>
                              <a14:foregroundMark x1="84000" y1="58000" x2="84000" y2="58000"/>
                              <a14:foregroundMark x1="86571" y1="50000" x2="86571" y2="50000"/>
                            </a14:backgroundRemoval>
                          </a14:imgEffect>
                        </a14:imgLayer>
                      </a14:imgProps>
                    </a:ext>
                  </a:extLst>
                </a:blip>
                <a:stretch>
                  <a:fillRect/>
                </a:stretch>
              </p:blipFill>
              <p:spPr>
                <a:xfrm>
                  <a:off x="4335798" y="1886189"/>
                  <a:ext cx="493441" cy="493441"/>
                </a:xfrm>
                <a:prstGeom prst="rect">
                  <a:avLst/>
                </a:prstGeom>
              </p:spPr>
            </p:pic>
            <p:sp>
              <p:nvSpPr>
                <p:cNvPr id="27" name="TextBox 26">
                  <a:extLst>
                    <a:ext uri="{FF2B5EF4-FFF2-40B4-BE49-F238E27FC236}">
                      <a16:creationId xmlns:a16="http://schemas.microsoft.com/office/drawing/2014/main" id="{EB530BE3-1E18-42D5-94F6-BFE6EBC67D99}"/>
                    </a:ext>
                  </a:extLst>
                </p:cNvPr>
                <p:cNvSpPr txBox="1"/>
                <p:nvPr/>
              </p:nvSpPr>
              <p:spPr>
                <a:xfrm>
                  <a:off x="3041961" y="4035831"/>
                  <a:ext cx="721452" cy="230832"/>
                </a:xfrm>
                <a:prstGeom prst="rect">
                  <a:avLst/>
                </a:prstGeom>
                <a:noFill/>
              </p:spPr>
              <p:txBody>
                <a:bodyPr wrap="square" rtlCol="0">
                  <a:spAutoFit/>
                </a:bodyPr>
                <a:lstStyle/>
                <a:p>
                  <a:pPr algn="ctr"/>
                  <a:r>
                    <a:rPr lang="en-US" sz="900" b="1" dirty="0">
                      <a:solidFill>
                        <a:schemeClr val="accent5">
                          <a:lumMod val="50000"/>
                        </a:schemeClr>
                      </a:solidFill>
                    </a:rPr>
                    <a:t>Untinted</a:t>
                  </a:r>
                  <a:endParaRPr lang="en-GB" sz="900" b="1" dirty="0">
                    <a:solidFill>
                      <a:schemeClr val="accent5">
                        <a:lumMod val="50000"/>
                      </a:schemeClr>
                    </a:solidFill>
                  </a:endParaRPr>
                </a:p>
              </p:txBody>
            </p:sp>
            <p:sp>
              <p:nvSpPr>
                <p:cNvPr id="32" name="TextBox 31">
                  <a:extLst>
                    <a:ext uri="{FF2B5EF4-FFF2-40B4-BE49-F238E27FC236}">
                      <a16:creationId xmlns:a16="http://schemas.microsoft.com/office/drawing/2014/main" id="{E518B15D-CDF5-4DA2-A6ED-354D33437906}"/>
                    </a:ext>
                  </a:extLst>
                </p:cNvPr>
                <p:cNvSpPr txBox="1"/>
                <p:nvPr/>
              </p:nvSpPr>
              <p:spPr>
                <a:xfrm>
                  <a:off x="5393006" y="4035831"/>
                  <a:ext cx="721452" cy="230832"/>
                </a:xfrm>
                <a:prstGeom prst="rect">
                  <a:avLst/>
                </a:prstGeom>
                <a:noFill/>
              </p:spPr>
              <p:txBody>
                <a:bodyPr wrap="square" rtlCol="0">
                  <a:spAutoFit/>
                </a:bodyPr>
                <a:lstStyle/>
                <a:p>
                  <a:pPr algn="ctr"/>
                  <a:r>
                    <a:rPr lang="en-US" sz="900" b="1" dirty="0">
                      <a:solidFill>
                        <a:schemeClr val="accent5">
                          <a:lumMod val="50000"/>
                        </a:schemeClr>
                      </a:solidFill>
                    </a:rPr>
                    <a:t>Untinted</a:t>
                  </a:r>
                  <a:endParaRPr lang="en-GB" sz="900" b="1" dirty="0">
                    <a:solidFill>
                      <a:schemeClr val="accent5">
                        <a:lumMod val="50000"/>
                      </a:schemeClr>
                    </a:solidFill>
                  </a:endParaRPr>
                </a:p>
              </p:txBody>
            </p:sp>
            <p:sp>
              <p:nvSpPr>
                <p:cNvPr id="33" name="TextBox 32">
                  <a:extLst>
                    <a:ext uri="{FF2B5EF4-FFF2-40B4-BE49-F238E27FC236}">
                      <a16:creationId xmlns:a16="http://schemas.microsoft.com/office/drawing/2014/main" id="{F6D99107-364E-441F-A405-DCA50E2CDE94}"/>
                    </a:ext>
                  </a:extLst>
                </p:cNvPr>
                <p:cNvSpPr txBox="1"/>
                <p:nvPr/>
              </p:nvSpPr>
              <p:spPr>
                <a:xfrm>
                  <a:off x="4211274" y="4158941"/>
                  <a:ext cx="721452" cy="230832"/>
                </a:xfrm>
                <a:prstGeom prst="rect">
                  <a:avLst/>
                </a:prstGeom>
                <a:noFill/>
              </p:spPr>
              <p:txBody>
                <a:bodyPr wrap="square" rtlCol="0">
                  <a:spAutoFit/>
                </a:bodyPr>
                <a:lstStyle/>
                <a:p>
                  <a:pPr algn="ctr"/>
                  <a:r>
                    <a:rPr lang="en-US" sz="900" b="1" dirty="0">
                      <a:solidFill>
                        <a:schemeClr val="accent5">
                          <a:lumMod val="50000"/>
                        </a:schemeClr>
                      </a:solidFill>
                    </a:rPr>
                    <a:t>Untinted</a:t>
                  </a:r>
                  <a:endParaRPr lang="en-GB" sz="900" b="1" dirty="0">
                    <a:solidFill>
                      <a:schemeClr val="accent5">
                        <a:lumMod val="50000"/>
                      </a:schemeClr>
                    </a:solidFill>
                  </a:endParaRPr>
                </a:p>
              </p:txBody>
            </p:sp>
          </p:grpSp>
          <p:pic>
            <p:nvPicPr>
              <p:cNvPr id="68" name="Picture 67" descr="A close up of a flower&#10;&#10;Description generated with very high confidence">
                <a:extLst>
                  <a:ext uri="{FF2B5EF4-FFF2-40B4-BE49-F238E27FC236}">
                    <a16:creationId xmlns:a16="http://schemas.microsoft.com/office/drawing/2014/main" id="{690B1FCA-C84B-491E-A581-082979BF2523}"/>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4701413" y="3508762"/>
                <a:ext cx="343721" cy="324244"/>
              </a:xfrm>
              <a:prstGeom prst="rect">
                <a:avLst/>
              </a:prstGeom>
            </p:spPr>
          </p:pic>
          <p:pic>
            <p:nvPicPr>
              <p:cNvPr id="70" name="Picture 69" descr="A close up of a flower&#10;&#10;Description generated with very high confidence">
                <a:extLst>
                  <a:ext uri="{FF2B5EF4-FFF2-40B4-BE49-F238E27FC236}">
                    <a16:creationId xmlns:a16="http://schemas.microsoft.com/office/drawing/2014/main" id="{DB30F1AE-3651-4D29-8F8A-292EBFF7C44A}"/>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4070430" y="3508762"/>
                <a:ext cx="343721" cy="324244"/>
              </a:xfrm>
              <a:prstGeom prst="rect">
                <a:avLst/>
              </a:prstGeom>
            </p:spPr>
          </p:pic>
          <p:pic>
            <p:nvPicPr>
              <p:cNvPr id="71" name="Picture 70" descr="A close up of a flower&#10;&#10;Description generated with very high confidence">
                <a:extLst>
                  <a:ext uri="{FF2B5EF4-FFF2-40B4-BE49-F238E27FC236}">
                    <a16:creationId xmlns:a16="http://schemas.microsoft.com/office/drawing/2014/main" id="{3E7C885C-1E2C-498D-AE10-A8EC76FD6606}"/>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3486554" y="3473941"/>
                <a:ext cx="284067" cy="267970"/>
              </a:xfrm>
              <a:prstGeom prst="rect">
                <a:avLst/>
              </a:prstGeom>
            </p:spPr>
          </p:pic>
          <p:pic>
            <p:nvPicPr>
              <p:cNvPr id="72" name="Picture 71" descr="A close up of a flower&#10;&#10;Description generated with very high confidence">
                <a:extLst>
                  <a:ext uri="{FF2B5EF4-FFF2-40B4-BE49-F238E27FC236}">
                    <a16:creationId xmlns:a16="http://schemas.microsoft.com/office/drawing/2014/main" id="{102ED366-DF96-471E-826B-4CD9CE6EB3B3}"/>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2968788" y="3473941"/>
                <a:ext cx="284067" cy="267970"/>
              </a:xfrm>
              <a:prstGeom prst="rect">
                <a:avLst/>
              </a:prstGeom>
            </p:spPr>
          </p:pic>
          <p:pic>
            <p:nvPicPr>
              <p:cNvPr id="73" name="Picture 72" descr="A close up of a flower&#10;&#10;Description generated with very high confidence">
                <a:extLst>
                  <a:ext uri="{FF2B5EF4-FFF2-40B4-BE49-F238E27FC236}">
                    <a16:creationId xmlns:a16="http://schemas.microsoft.com/office/drawing/2014/main" id="{4BB56A95-EA2D-4B42-A632-BDFD2E8E8BD8}"/>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5850672" y="3473941"/>
                <a:ext cx="284067" cy="267970"/>
              </a:xfrm>
              <a:prstGeom prst="rect">
                <a:avLst/>
              </a:prstGeom>
            </p:spPr>
          </p:pic>
          <p:pic>
            <p:nvPicPr>
              <p:cNvPr id="74" name="Picture 73" descr="A close up of a flower&#10;&#10;Description generated with very high confidence">
                <a:extLst>
                  <a:ext uri="{FF2B5EF4-FFF2-40B4-BE49-F238E27FC236}">
                    <a16:creationId xmlns:a16="http://schemas.microsoft.com/office/drawing/2014/main" id="{12C3C2FA-5B52-4887-90B9-838F016BCEA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5332906" y="3473941"/>
                <a:ext cx="284067" cy="267970"/>
              </a:xfrm>
              <a:prstGeom prst="rect">
                <a:avLst/>
              </a:prstGeom>
            </p:spPr>
          </p:pic>
        </p:grpSp>
        <p:sp>
          <p:nvSpPr>
            <p:cNvPr id="105" name="Right Bracket 104">
              <a:extLst>
                <a:ext uri="{FF2B5EF4-FFF2-40B4-BE49-F238E27FC236}">
                  <a16:creationId xmlns:a16="http://schemas.microsoft.com/office/drawing/2014/main" id="{D9373FE5-EBB5-4CC9-ADF7-1107113207AA}"/>
                </a:ext>
              </a:extLst>
            </p:cNvPr>
            <p:cNvSpPr/>
            <p:nvPr/>
          </p:nvSpPr>
          <p:spPr>
            <a:xfrm rot="5400000">
              <a:off x="4476597" y="2511393"/>
              <a:ext cx="190805" cy="3725519"/>
            </a:xfrm>
            <a:prstGeom prst="rightBracket">
              <a:avLst/>
            </a:prstGeom>
            <a:ln w="19050"/>
          </p:spPr>
          <p:style>
            <a:lnRef idx="1">
              <a:schemeClr val="dk1"/>
            </a:lnRef>
            <a:fillRef idx="0">
              <a:schemeClr val="dk1"/>
            </a:fillRef>
            <a:effectRef idx="0">
              <a:schemeClr val="dk1"/>
            </a:effectRef>
            <a:fontRef idx="minor">
              <a:schemeClr val="tx1"/>
            </a:fontRef>
          </p:style>
          <p:txBody>
            <a:bodyPr vert="vert270" rtlCol="0" anchor="ctr"/>
            <a:lstStyle/>
            <a:p>
              <a:pPr algn="ctr">
                <a:lnSpc>
                  <a:spcPct val="150000"/>
                </a:lnSpc>
                <a:spcBef>
                  <a:spcPts val="600"/>
                </a:spcBef>
                <a:spcAft>
                  <a:spcPts val="600"/>
                </a:spcAft>
              </a:pPr>
              <a:br>
                <a:rPr lang="en-US" b="1" dirty="0">
                  <a:solidFill>
                    <a:schemeClr val="accent5">
                      <a:lumMod val="50000"/>
                    </a:schemeClr>
                  </a:solidFill>
                </a:rPr>
              </a:br>
              <a:br>
                <a:rPr lang="en-US" b="1" dirty="0">
                  <a:solidFill>
                    <a:schemeClr val="accent5">
                      <a:lumMod val="50000"/>
                    </a:schemeClr>
                  </a:solidFill>
                </a:rPr>
              </a:br>
              <a:r>
                <a:rPr lang="en-US" b="1" dirty="0">
                  <a:solidFill>
                    <a:schemeClr val="accent5">
                      <a:lumMod val="50000"/>
                    </a:schemeClr>
                  </a:solidFill>
                </a:rPr>
                <a:t>Wide SPF Range</a:t>
              </a:r>
              <a:endParaRPr lang="en-GB" b="1" dirty="0">
                <a:solidFill>
                  <a:schemeClr val="accent5">
                    <a:lumMod val="50000"/>
                  </a:schemeClr>
                </a:solidFill>
              </a:endParaRPr>
            </a:p>
          </p:txBody>
        </p:sp>
      </p:grpSp>
      <p:grpSp>
        <p:nvGrpSpPr>
          <p:cNvPr id="100" name="Group 99">
            <a:extLst>
              <a:ext uri="{FF2B5EF4-FFF2-40B4-BE49-F238E27FC236}">
                <a16:creationId xmlns:a16="http://schemas.microsoft.com/office/drawing/2014/main" id="{7A3F8F00-A145-40B5-B9F4-3343CA69CC77}"/>
              </a:ext>
            </a:extLst>
          </p:cNvPr>
          <p:cNvGrpSpPr/>
          <p:nvPr/>
        </p:nvGrpSpPr>
        <p:grpSpPr>
          <a:xfrm>
            <a:off x="1253169" y="1776224"/>
            <a:ext cx="3582365" cy="493441"/>
            <a:chOff x="1253169" y="1776224"/>
            <a:chExt cx="3582365" cy="493441"/>
          </a:xfrm>
        </p:grpSpPr>
        <p:pic>
          <p:nvPicPr>
            <p:cNvPr id="36" name="Picture 35">
              <a:extLst>
                <a:ext uri="{FF2B5EF4-FFF2-40B4-BE49-F238E27FC236}">
                  <a16:creationId xmlns:a16="http://schemas.microsoft.com/office/drawing/2014/main" id="{D978D50F-EC4B-4093-8D56-B8E73CD708A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286" r="98571">
                          <a14:foregroundMark x1="14286" y1="43429" x2="14286" y2="43429"/>
                          <a14:foregroundMark x1="12571" y1="46857" x2="12571" y2="46857"/>
                          <a14:foregroundMark x1="4857" y1="46286" x2="4857" y2="46286"/>
                          <a14:foregroundMark x1="286" y1="47714" x2="286" y2="47714"/>
                          <a14:foregroundMark x1="93714" y1="48571" x2="93714" y2="48571"/>
                          <a14:foregroundMark x1="98571" y1="49714" x2="98571" y2="49714"/>
                          <a14:foregroundMark x1="17714" y1="41714" x2="17714" y2="41714"/>
                          <a14:foregroundMark x1="21143" y1="40857" x2="21143" y2="40857"/>
                          <a14:foregroundMark x1="26571" y1="43714" x2="26571" y2="43714"/>
                          <a14:foregroundMark x1="28571" y1="47429" x2="28571" y2="47429"/>
                          <a14:foregroundMark x1="28571" y1="52571" x2="28571" y2="52571"/>
                          <a14:foregroundMark x1="26000" y1="56571" x2="26000" y2="56571"/>
                          <a14:foregroundMark x1="24286" y1="57714" x2="24286" y2="57714"/>
                          <a14:foregroundMark x1="20286" y1="58000" x2="20286" y2="58000"/>
                          <a14:foregroundMark x1="32857" y1="52000" x2="32857" y2="52000"/>
                          <a14:foregroundMark x1="32571" y1="55714" x2="32571" y2="55714"/>
                          <a14:foregroundMark x1="40857" y1="42857" x2="40857" y2="42857"/>
                          <a14:foregroundMark x1="43429" y1="42571" x2="43429" y2="42571"/>
                          <a14:foregroundMark x1="40286" y1="44857" x2="40286" y2="44857"/>
                          <a14:foregroundMark x1="49143" y1="40857" x2="49143" y2="40857"/>
                          <a14:foregroundMark x1="48571" y1="43143" x2="48571" y2="43143"/>
                          <a14:foregroundMark x1="52571" y1="45143" x2="52571" y2="45143"/>
                          <a14:foregroundMark x1="54857" y1="39429" x2="54857" y2="39429"/>
                          <a14:foregroundMark x1="54571" y1="42286" x2="54571" y2="42286"/>
                          <a14:foregroundMark x1="38286" y1="54000" x2="38286" y2="54000"/>
                          <a14:foregroundMark x1="41143" y1="49143" x2="41143" y2="49143"/>
                          <a14:foregroundMark x1="43714" y1="58286" x2="43714" y2="58286"/>
                          <a14:foregroundMark x1="48286" y1="54571" x2="48286" y2="54571"/>
                          <a14:foregroundMark x1="48286" y1="59429" x2="48286" y2="59429"/>
                          <a14:foregroundMark x1="43714" y1="62571" x2="43714" y2="62571"/>
                          <a14:foregroundMark x1="52000" y1="53429" x2="52000" y2="53429"/>
                          <a14:foregroundMark x1="56571" y1="50000" x2="56571" y2="50000"/>
                          <a14:foregroundMark x1="57429" y1="49429" x2="57429" y2="49429"/>
                          <a14:foregroundMark x1="60286" y1="52571" x2="60286" y2="52571"/>
                          <a14:foregroundMark x1="57143" y1="58857" x2="57143" y2="58857"/>
                          <a14:foregroundMark x1="64000" y1="53714" x2="64000" y2="53714"/>
                          <a14:foregroundMark x1="68571" y1="48571" x2="68571" y2="48571"/>
                          <a14:foregroundMark x1="72857" y1="52571" x2="72857" y2="52571"/>
                          <a14:foregroundMark x1="72571" y1="55714" x2="72571" y2="55714"/>
                          <a14:foregroundMark x1="76000" y1="52857" x2="76000" y2="52857"/>
                          <a14:foregroundMark x1="75143" y1="56000" x2="75143" y2="56000"/>
                          <a14:foregroundMark x1="80286" y1="50857" x2="80286" y2="50857"/>
                          <a14:foregroundMark x1="80571" y1="55714" x2="80571" y2="55714"/>
                          <a14:foregroundMark x1="84000" y1="58000" x2="84000" y2="58000"/>
                          <a14:foregroundMark x1="86571" y1="50000" x2="86571" y2="50000"/>
                        </a14:backgroundRemoval>
                      </a14:imgEffect>
                    </a14:imgLayer>
                  </a14:imgProps>
                </a:ext>
              </a:extLst>
            </a:blip>
            <a:stretch>
              <a:fillRect/>
            </a:stretch>
          </p:blipFill>
          <p:spPr>
            <a:xfrm>
              <a:off x="4342093" y="1776224"/>
              <a:ext cx="493441" cy="493441"/>
            </a:xfrm>
            <a:prstGeom prst="rect">
              <a:avLst/>
            </a:prstGeom>
          </p:spPr>
        </p:pic>
        <p:sp>
          <p:nvSpPr>
            <p:cNvPr id="83" name="Oval 82">
              <a:extLst>
                <a:ext uri="{FF2B5EF4-FFF2-40B4-BE49-F238E27FC236}">
                  <a16:creationId xmlns:a16="http://schemas.microsoft.com/office/drawing/2014/main" id="{354DB8C5-A5A2-461F-B0B3-F92CB88A0208}"/>
                </a:ext>
              </a:extLst>
            </p:cNvPr>
            <p:cNvSpPr/>
            <p:nvPr/>
          </p:nvSpPr>
          <p:spPr>
            <a:xfrm>
              <a:off x="4546732" y="1965058"/>
              <a:ext cx="97556" cy="9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84" name="TextBox 83">
              <a:extLst>
                <a:ext uri="{FF2B5EF4-FFF2-40B4-BE49-F238E27FC236}">
                  <a16:creationId xmlns:a16="http://schemas.microsoft.com/office/drawing/2014/main" id="{8CE3707C-5404-4528-BC88-F82E1979D551}"/>
                </a:ext>
              </a:extLst>
            </p:cNvPr>
            <p:cNvSpPr txBox="1"/>
            <p:nvPr/>
          </p:nvSpPr>
          <p:spPr>
            <a:xfrm>
              <a:off x="1253169" y="1865032"/>
              <a:ext cx="1080000" cy="307777"/>
            </a:xfrm>
            <a:prstGeom prst="rect">
              <a:avLst/>
            </a:prstGeom>
            <a:noFill/>
            <a:ln w="19050">
              <a:noFill/>
            </a:ln>
          </p:spPr>
          <p:txBody>
            <a:bodyPr wrap="square" rtlCol="0">
              <a:spAutoFit/>
            </a:bodyPr>
            <a:lstStyle/>
            <a:p>
              <a:pPr algn="r"/>
              <a:r>
                <a:rPr lang="en-US" b="1" dirty="0"/>
                <a:t>Organic</a:t>
              </a:r>
              <a:endParaRPr lang="en-GB" b="1" dirty="0"/>
            </a:p>
          </p:txBody>
        </p:sp>
        <p:cxnSp>
          <p:nvCxnSpPr>
            <p:cNvPr id="85" name="Straight Arrow Connector 84">
              <a:extLst>
                <a:ext uri="{FF2B5EF4-FFF2-40B4-BE49-F238E27FC236}">
                  <a16:creationId xmlns:a16="http://schemas.microsoft.com/office/drawing/2014/main" id="{8D3E6469-5D87-4CC7-B4FB-02134E6B23F0}"/>
                </a:ext>
              </a:extLst>
            </p:cNvPr>
            <p:cNvCxnSpPr>
              <a:cxnSpLocks/>
              <a:endCxn id="84" idx="3"/>
            </p:cNvCxnSpPr>
            <p:nvPr/>
          </p:nvCxnSpPr>
          <p:spPr>
            <a:xfrm flipH="1">
              <a:off x="2333169" y="2008380"/>
              <a:ext cx="2206099" cy="10541"/>
            </a:xfrm>
            <a:prstGeom prst="straightConnector1">
              <a:avLst/>
            </a:prstGeom>
            <a:ln w="19050">
              <a:solidFill>
                <a:schemeClr val="tx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DC6460B-3830-4568-8CFA-5CFF962D4A05}"/>
              </a:ext>
            </a:extLst>
          </p:cNvPr>
          <p:cNvGrpSpPr/>
          <p:nvPr/>
        </p:nvGrpSpPr>
        <p:grpSpPr>
          <a:xfrm>
            <a:off x="4539268" y="1522558"/>
            <a:ext cx="3351563" cy="307777"/>
            <a:chOff x="4539268" y="1522558"/>
            <a:chExt cx="3351563" cy="307777"/>
          </a:xfrm>
        </p:grpSpPr>
        <p:sp>
          <p:nvSpPr>
            <p:cNvPr id="49" name="Oval 48">
              <a:extLst>
                <a:ext uri="{FF2B5EF4-FFF2-40B4-BE49-F238E27FC236}">
                  <a16:creationId xmlns:a16="http://schemas.microsoft.com/office/drawing/2014/main" id="{B1EFB8B7-67D3-4EE2-8F6E-BCAD11A93A00}"/>
                </a:ext>
              </a:extLst>
            </p:cNvPr>
            <p:cNvSpPr/>
            <p:nvPr/>
          </p:nvSpPr>
          <p:spPr>
            <a:xfrm>
              <a:off x="4539268" y="1621405"/>
              <a:ext cx="97556" cy="9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52" name="TextBox 51">
              <a:extLst>
                <a:ext uri="{FF2B5EF4-FFF2-40B4-BE49-F238E27FC236}">
                  <a16:creationId xmlns:a16="http://schemas.microsoft.com/office/drawing/2014/main" id="{1668C83B-A056-4A34-9856-014CCBBAA09C}"/>
                </a:ext>
              </a:extLst>
            </p:cNvPr>
            <p:cNvSpPr txBox="1"/>
            <p:nvPr/>
          </p:nvSpPr>
          <p:spPr>
            <a:xfrm>
              <a:off x="6810831" y="1522558"/>
              <a:ext cx="1080000" cy="307777"/>
            </a:xfrm>
            <a:prstGeom prst="rect">
              <a:avLst/>
            </a:prstGeom>
            <a:noFill/>
            <a:ln w="19050">
              <a:noFill/>
            </a:ln>
          </p:spPr>
          <p:txBody>
            <a:bodyPr wrap="square" rtlCol="0">
              <a:spAutoFit/>
            </a:bodyPr>
            <a:lstStyle/>
            <a:p>
              <a:r>
                <a:rPr lang="en-US" b="1" dirty="0"/>
                <a:t>Cream</a:t>
              </a:r>
              <a:endParaRPr lang="en-GB" b="1" dirty="0"/>
            </a:p>
          </p:txBody>
        </p:sp>
        <p:cxnSp>
          <p:nvCxnSpPr>
            <p:cNvPr id="61" name="Straight Arrow Connector 60">
              <a:extLst>
                <a:ext uri="{FF2B5EF4-FFF2-40B4-BE49-F238E27FC236}">
                  <a16:creationId xmlns:a16="http://schemas.microsoft.com/office/drawing/2014/main" id="{868DC727-50FB-4B16-A685-F236BB0A4B67}"/>
                </a:ext>
              </a:extLst>
            </p:cNvPr>
            <p:cNvCxnSpPr>
              <a:cxnSpLocks/>
              <a:stCxn id="49" idx="6"/>
              <a:endCxn id="52" idx="1"/>
            </p:cNvCxnSpPr>
            <p:nvPr/>
          </p:nvCxnSpPr>
          <p:spPr>
            <a:xfrm>
              <a:off x="4636824" y="1670005"/>
              <a:ext cx="2174007" cy="6442"/>
            </a:xfrm>
            <a:prstGeom prst="straightConnector1">
              <a:avLst/>
            </a:prstGeom>
            <a:ln w="19050">
              <a:solidFill>
                <a:schemeClr val="tx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F3C73E9F-32FF-48DD-91D0-3CBAADC90057}"/>
              </a:ext>
            </a:extLst>
          </p:cNvPr>
          <p:cNvGrpSpPr/>
          <p:nvPr/>
        </p:nvGrpSpPr>
        <p:grpSpPr>
          <a:xfrm>
            <a:off x="4080872" y="3476055"/>
            <a:ext cx="3809959" cy="376094"/>
            <a:chOff x="4080872" y="3476055"/>
            <a:chExt cx="3809959" cy="376094"/>
          </a:xfrm>
        </p:grpSpPr>
        <p:sp>
          <p:nvSpPr>
            <p:cNvPr id="66" name="TextBox 65">
              <a:extLst>
                <a:ext uri="{FF2B5EF4-FFF2-40B4-BE49-F238E27FC236}">
                  <a16:creationId xmlns:a16="http://schemas.microsoft.com/office/drawing/2014/main" id="{396B75D2-D74C-4B08-A88A-3D1D1157D416}"/>
                </a:ext>
              </a:extLst>
            </p:cNvPr>
            <p:cNvSpPr txBox="1"/>
            <p:nvPr/>
          </p:nvSpPr>
          <p:spPr>
            <a:xfrm>
              <a:off x="6810831" y="3476055"/>
              <a:ext cx="1080000" cy="307777"/>
            </a:xfrm>
            <a:prstGeom prst="rect">
              <a:avLst/>
            </a:prstGeom>
            <a:noFill/>
            <a:ln w="19050">
              <a:noFill/>
            </a:ln>
          </p:spPr>
          <p:txBody>
            <a:bodyPr wrap="square" rtlCol="0">
              <a:spAutoFit/>
            </a:bodyPr>
            <a:lstStyle/>
            <a:p>
              <a:r>
                <a:rPr lang="en-US" b="1" dirty="0"/>
                <a:t>Scented</a:t>
              </a:r>
              <a:endParaRPr lang="en-GB" b="1" dirty="0"/>
            </a:p>
          </p:txBody>
        </p:sp>
        <p:cxnSp>
          <p:nvCxnSpPr>
            <p:cNvPr id="67" name="Straight Arrow Connector 66">
              <a:extLst>
                <a:ext uri="{FF2B5EF4-FFF2-40B4-BE49-F238E27FC236}">
                  <a16:creationId xmlns:a16="http://schemas.microsoft.com/office/drawing/2014/main" id="{A41AFB89-939F-49BA-B9CD-F40D40D0F134}"/>
                </a:ext>
              </a:extLst>
            </p:cNvPr>
            <p:cNvCxnSpPr>
              <a:cxnSpLocks/>
              <a:stCxn id="65" idx="6"/>
              <a:endCxn id="66" idx="1"/>
            </p:cNvCxnSpPr>
            <p:nvPr/>
          </p:nvCxnSpPr>
          <p:spPr>
            <a:xfrm flipV="1">
              <a:off x="4963085" y="3629944"/>
              <a:ext cx="1847746" cy="8111"/>
            </a:xfrm>
            <a:prstGeom prst="straightConnector1">
              <a:avLst/>
            </a:prstGeom>
            <a:ln w="19050">
              <a:solidFill>
                <a:schemeClr val="tx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close up of a flower&#10;&#10;Description generated with very high confidence">
              <a:extLst>
                <a:ext uri="{FF2B5EF4-FFF2-40B4-BE49-F238E27FC236}">
                  <a16:creationId xmlns:a16="http://schemas.microsoft.com/office/drawing/2014/main" id="{36B61390-B857-4FA3-AC3A-EA9EC9978D2F}"/>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4711855" y="3527905"/>
              <a:ext cx="343721" cy="324244"/>
            </a:xfrm>
            <a:prstGeom prst="rect">
              <a:avLst/>
            </a:prstGeom>
          </p:spPr>
        </p:pic>
        <p:pic>
          <p:nvPicPr>
            <p:cNvPr id="76" name="Picture 75" descr="A close up of a flower&#10;&#10;Description generated with very high confidence">
              <a:extLst>
                <a:ext uri="{FF2B5EF4-FFF2-40B4-BE49-F238E27FC236}">
                  <a16:creationId xmlns:a16="http://schemas.microsoft.com/office/drawing/2014/main" id="{D9BB0818-970D-4839-B53A-405A335116A3}"/>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4080872" y="3527905"/>
              <a:ext cx="343721" cy="324244"/>
            </a:xfrm>
            <a:prstGeom prst="rect">
              <a:avLst/>
            </a:prstGeom>
          </p:spPr>
        </p:pic>
        <p:sp>
          <p:nvSpPr>
            <p:cNvPr id="65" name="Oval 64">
              <a:extLst>
                <a:ext uri="{FF2B5EF4-FFF2-40B4-BE49-F238E27FC236}">
                  <a16:creationId xmlns:a16="http://schemas.microsoft.com/office/drawing/2014/main" id="{A1000634-61F1-470C-9271-830CE3F9FFBC}"/>
                </a:ext>
              </a:extLst>
            </p:cNvPr>
            <p:cNvSpPr/>
            <p:nvPr/>
          </p:nvSpPr>
          <p:spPr>
            <a:xfrm>
              <a:off x="4865529" y="3589455"/>
              <a:ext cx="97556" cy="9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grpSp>
      <p:grpSp>
        <p:nvGrpSpPr>
          <p:cNvPr id="103" name="Group 102">
            <a:extLst>
              <a:ext uri="{FF2B5EF4-FFF2-40B4-BE49-F238E27FC236}">
                <a16:creationId xmlns:a16="http://schemas.microsoft.com/office/drawing/2014/main" id="{333AEE52-6613-4092-B125-09675535F1D9}"/>
              </a:ext>
            </a:extLst>
          </p:cNvPr>
          <p:cNvGrpSpPr/>
          <p:nvPr/>
        </p:nvGrpSpPr>
        <p:grpSpPr>
          <a:xfrm>
            <a:off x="1253169" y="4015407"/>
            <a:ext cx="3685852" cy="307777"/>
            <a:chOff x="1253169" y="4015407"/>
            <a:chExt cx="3685852" cy="307777"/>
          </a:xfrm>
        </p:grpSpPr>
        <p:sp>
          <p:nvSpPr>
            <p:cNvPr id="96" name="TextBox 95">
              <a:extLst>
                <a:ext uri="{FF2B5EF4-FFF2-40B4-BE49-F238E27FC236}">
                  <a16:creationId xmlns:a16="http://schemas.microsoft.com/office/drawing/2014/main" id="{C2C7096B-3133-408D-B8CD-7D44CA791FA8}"/>
                </a:ext>
              </a:extLst>
            </p:cNvPr>
            <p:cNvSpPr txBox="1"/>
            <p:nvPr/>
          </p:nvSpPr>
          <p:spPr>
            <a:xfrm>
              <a:off x="1253169" y="4015407"/>
              <a:ext cx="1080000" cy="307777"/>
            </a:xfrm>
            <a:prstGeom prst="rect">
              <a:avLst/>
            </a:prstGeom>
            <a:noFill/>
            <a:ln w="19050">
              <a:noFill/>
            </a:ln>
          </p:spPr>
          <p:txBody>
            <a:bodyPr wrap="square" rtlCol="0">
              <a:spAutoFit/>
            </a:bodyPr>
            <a:lstStyle/>
            <a:p>
              <a:pPr algn="r"/>
              <a:r>
                <a:rPr lang="en-US" b="1" dirty="0"/>
                <a:t>Untinted</a:t>
              </a:r>
              <a:endParaRPr lang="en-GB" b="1" dirty="0"/>
            </a:p>
          </p:txBody>
        </p:sp>
        <p:grpSp>
          <p:nvGrpSpPr>
            <p:cNvPr id="102" name="Group 101">
              <a:extLst>
                <a:ext uri="{FF2B5EF4-FFF2-40B4-BE49-F238E27FC236}">
                  <a16:creationId xmlns:a16="http://schemas.microsoft.com/office/drawing/2014/main" id="{77B6EDD8-AA3B-44AD-9B41-F28A7EC8ECD4}"/>
                </a:ext>
              </a:extLst>
            </p:cNvPr>
            <p:cNvGrpSpPr/>
            <p:nvPr/>
          </p:nvGrpSpPr>
          <p:grpSpPr>
            <a:xfrm>
              <a:off x="2333169" y="4048976"/>
              <a:ext cx="2605852" cy="230832"/>
              <a:chOff x="2333169" y="4048976"/>
              <a:chExt cx="2605852" cy="230832"/>
            </a:xfrm>
          </p:grpSpPr>
          <p:sp>
            <p:nvSpPr>
              <p:cNvPr id="37" name="TextBox 36">
                <a:extLst>
                  <a:ext uri="{FF2B5EF4-FFF2-40B4-BE49-F238E27FC236}">
                    <a16:creationId xmlns:a16="http://schemas.microsoft.com/office/drawing/2014/main" id="{EDEB5832-9D70-4B9D-B83C-A6F4B9B4510A}"/>
                  </a:ext>
                </a:extLst>
              </p:cNvPr>
              <p:cNvSpPr txBox="1"/>
              <p:nvPr/>
            </p:nvSpPr>
            <p:spPr>
              <a:xfrm>
                <a:off x="4217569" y="4048976"/>
                <a:ext cx="721452" cy="230832"/>
              </a:xfrm>
              <a:prstGeom prst="rect">
                <a:avLst/>
              </a:prstGeom>
              <a:noFill/>
            </p:spPr>
            <p:txBody>
              <a:bodyPr wrap="square" rtlCol="0">
                <a:spAutoFit/>
              </a:bodyPr>
              <a:lstStyle/>
              <a:p>
                <a:pPr algn="ctr"/>
                <a:r>
                  <a:rPr lang="en-US" sz="900" b="1" dirty="0">
                    <a:solidFill>
                      <a:schemeClr val="accent5">
                        <a:lumMod val="50000"/>
                      </a:schemeClr>
                    </a:solidFill>
                  </a:rPr>
                  <a:t>Untinted</a:t>
                </a:r>
                <a:endParaRPr lang="en-GB" sz="900" b="1" dirty="0">
                  <a:solidFill>
                    <a:schemeClr val="accent5">
                      <a:lumMod val="50000"/>
                    </a:schemeClr>
                  </a:solidFill>
                </a:endParaRPr>
              </a:p>
            </p:txBody>
          </p:sp>
          <p:sp>
            <p:nvSpPr>
              <p:cNvPr id="95" name="Oval 94">
                <a:extLst>
                  <a:ext uri="{FF2B5EF4-FFF2-40B4-BE49-F238E27FC236}">
                    <a16:creationId xmlns:a16="http://schemas.microsoft.com/office/drawing/2014/main" id="{FC2AD5DE-41E9-4D6F-AEB9-E52883A94A31}"/>
                  </a:ext>
                </a:extLst>
              </p:cNvPr>
              <p:cNvSpPr/>
              <p:nvPr/>
            </p:nvSpPr>
            <p:spPr>
              <a:xfrm>
                <a:off x="4546732" y="4115433"/>
                <a:ext cx="97556" cy="9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cxnSp>
            <p:nvCxnSpPr>
              <p:cNvPr id="97" name="Straight Arrow Connector 96">
                <a:extLst>
                  <a:ext uri="{FF2B5EF4-FFF2-40B4-BE49-F238E27FC236}">
                    <a16:creationId xmlns:a16="http://schemas.microsoft.com/office/drawing/2014/main" id="{4CC3D752-5ECD-4CD1-B737-8DD9F79BD2FF}"/>
                  </a:ext>
                </a:extLst>
              </p:cNvPr>
              <p:cNvCxnSpPr>
                <a:cxnSpLocks/>
                <a:endCxn id="96" idx="3"/>
              </p:cNvCxnSpPr>
              <p:nvPr/>
            </p:nvCxnSpPr>
            <p:spPr>
              <a:xfrm flipH="1">
                <a:off x="2333169" y="4158755"/>
                <a:ext cx="2206099" cy="10541"/>
              </a:xfrm>
              <a:prstGeom prst="straightConnector1">
                <a:avLst/>
              </a:prstGeom>
              <a:ln w="19050">
                <a:solidFill>
                  <a:schemeClr val="tx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grpSp>
        <p:nvGrpSpPr>
          <p:cNvPr id="110" name="Group 109">
            <a:extLst>
              <a:ext uri="{FF2B5EF4-FFF2-40B4-BE49-F238E27FC236}">
                <a16:creationId xmlns:a16="http://schemas.microsoft.com/office/drawing/2014/main" id="{3E5B095A-8D8F-461F-97A2-1C115C99873D}"/>
              </a:ext>
            </a:extLst>
          </p:cNvPr>
          <p:cNvGrpSpPr/>
          <p:nvPr/>
        </p:nvGrpSpPr>
        <p:grpSpPr>
          <a:xfrm>
            <a:off x="4330588" y="2947168"/>
            <a:ext cx="502913" cy="490909"/>
            <a:chOff x="4330588" y="2947168"/>
            <a:chExt cx="502913" cy="490909"/>
          </a:xfrm>
        </p:grpSpPr>
        <p:sp>
          <p:nvSpPr>
            <p:cNvPr id="109" name="Oval 108">
              <a:extLst>
                <a:ext uri="{FF2B5EF4-FFF2-40B4-BE49-F238E27FC236}">
                  <a16:creationId xmlns:a16="http://schemas.microsoft.com/office/drawing/2014/main" id="{6CF36441-A468-4DC6-AAFE-0E925CA473B4}"/>
                </a:ext>
              </a:extLst>
            </p:cNvPr>
            <p:cNvSpPr/>
            <p:nvPr/>
          </p:nvSpPr>
          <p:spPr>
            <a:xfrm>
              <a:off x="4342592" y="2947168"/>
              <a:ext cx="490909" cy="49090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b="1" dirty="0"/>
            </a:p>
          </p:txBody>
        </p:sp>
        <p:sp>
          <p:nvSpPr>
            <p:cNvPr id="107" name="Rectangle 106">
              <a:extLst>
                <a:ext uri="{FF2B5EF4-FFF2-40B4-BE49-F238E27FC236}">
                  <a16:creationId xmlns:a16="http://schemas.microsoft.com/office/drawing/2014/main" id="{FC97467F-743E-4A98-B0EC-DE78F625C00F}"/>
                </a:ext>
              </a:extLst>
            </p:cNvPr>
            <p:cNvSpPr/>
            <p:nvPr/>
          </p:nvSpPr>
          <p:spPr>
            <a:xfrm>
              <a:off x="4330588" y="3038733"/>
              <a:ext cx="482824" cy="307777"/>
            </a:xfrm>
            <a:prstGeom prst="rect">
              <a:avLst/>
            </a:prstGeom>
          </p:spPr>
          <p:txBody>
            <a:bodyPr wrap="none">
              <a:spAutoFit/>
            </a:bodyPr>
            <a:lstStyle/>
            <a:p>
              <a:r>
                <a:rPr lang="en-US" b="1" dirty="0">
                  <a:solidFill>
                    <a:schemeClr val="bg1"/>
                  </a:solidFill>
                </a:rPr>
                <a:t>$15</a:t>
              </a:r>
              <a:endParaRPr lang="en-GB" dirty="0">
                <a:solidFill>
                  <a:schemeClr val="bg1"/>
                </a:solidFill>
              </a:endParaRPr>
            </a:p>
          </p:txBody>
        </p:sp>
      </p:grpSp>
    </p:spTree>
    <p:extLst>
      <p:ext uri="{BB962C8B-B14F-4D97-AF65-F5344CB8AC3E}">
        <p14:creationId xmlns:p14="http://schemas.microsoft.com/office/powerpoint/2010/main" val="14862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wipe(right)">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left)">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wipe(right)">
                                      <p:cBhvr>
                                        <p:cTn id="22" dur="500"/>
                                        <p:tgtEl>
                                          <p:spTgt spid="10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barn(outVertical)">
                                      <p:cBhvr>
                                        <p:cTn id="31"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sandy beach&#10;&#10;Description automatically generated">
            <a:extLst>
              <a:ext uri="{FF2B5EF4-FFF2-40B4-BE49-F238E27FC236}">
                <a16:creationId xmlns:a16="http://schemas.microsoft.com/office/drawing/2014/main" id="{1ED0F068-C13B-48FD-9EA3-03FD52F25849}"/>
              </a:ext>
            </a:extLst>
          </p:cNvPr>
          <p:cNvPicPr>
            <a:picLocks noChangeAspect="1"/>
          </p:cNvPicPr>
          <p:nvPr/>
        </p:nvPicPr>
        <p:blipFill rotWithShape="1">
          <a:blip r:embed="rId2"/>
          <a:srcRect t="2174" r="9524"/>
          <a:stretch/>
        </p:blipFill>
        <p:spPr>
          <a:xfrm>
            <a:off x="0" y="-45711"/>
            <a:ext cx="9144000" cy="5189210"/>
          </a:xfrm>
          <a:prstGeom prst="rect">
            <a:avLst/>
          </a:prstGeom>
        </p:spPr>
      </p:pic>
      <p:grpSp>
        <p:nvGrpSpPr>
          <p:cNvPr id="23" name="Group 22">
            <a:extLst>
              <a:ext uri="{FF2B5EF4-FFF2-40B4-BE49-F238E27FC236}">
                <a16:creationId xmlns:a16="http://schemas.microsoft.com/office/drawing/2014/main" id="{9AFCE09F-B91B-4E6E-88A9-2298BC894D0F}"/>
              </a:ext>
            </a:extLst>
          </p:cNvPr>
          <p:cNvGrpSpPr/>
          <p:nvPr/>
        </p:nvGrpSpPr>
        <p:grpSpPr>
          <a:xfrm>
            <a:off x="283029" y="1023262"/>
            <a:ext cx="4979501" cy="1763486"/>
            <a:chOff x="377372" y="1843315"/>
            <a:chExt cx="6639334" cy="2351314"/>
          </a:xfrm>
        </p:grpSpPr>
        <p:grpSp>
          <p:nvGrpSpPr>
            <p:cNvPr id="21" name="Group 20">
              <a:extLst>
                <a:ext uri="{FF2B5EF4-FFF2-40B4-BE49-F238E27FC236}">
                  <a16:creationId xmlns:a16="http://schemas.microsoft.com/office/drawing/2014/main" id="{C47B9612-0AC5-4A22-A691-2A1D83B9107F}"/>
                </a:ext>
              </a:extLst>
            </p:cNvPr>
            <p:cNvGrpSpPr/>
            <p:nvPr/>
          </p:nvGrpSpPr>
          <p:grpSpPr>
            <a:xfrm>
              <a:off x="377372" y="1843315"/>
              <a:ext cx="6390012" cy="2351314"/>
              <a:chOff x="377372" y="1843315"/>
              <a:chExt cx="6390012" cy="2351314"/>
            </a:xfrm>
          </p:grpSpPr>
          <p:sp>
            <p:nvSpPr>
              <p:cNvPr id="7" name="Rectangle 6">
                <a:extLst>
                  <a:ext uri="{FF2B5EF4-FFF2-40B4-BE49-F238E27FC236}">
                    <a16:creationId xmlns:a16="http://schemas.microsoft.com/office/drawing/2014/main" id="{D409C0B3-431C-4D67-BC94-4B8CD634927B}"/>
                  </a:ext>
                </a:extLst>
              </p:cNvPr>
              <p:cNvSpPr/>
              <p:nvPr/>
            </p:nvSpPr>
            <p:spPr>
              <a:xfrm>
                <a:off x="427328" y="1894115"/>
                <a:ext cx="6287370" cy="2249714"/>
              </a:xfrm>
              <a:prstGeom prst="rect">
                <a:avLst/>
              </a:prstGeom>
              <a:solidFill>
                <a:schemeClr val="tx1">
                  <a:lumMod val="85000"/>
                  <a:lumOff val="15000"/>
                  <a:alpha val="72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8" name="Rectangle 7">
                <a:extLst>
                  <a:ext uri="{FF2B5EF4-FFF2-40B4-BE49-F238E27FC236}">
                    <a16:creationId xmlns:a16="http://schemas.microsoft.com/office/drawing/2014/main" id="{6F2968D7-1505-4E58-B684-9146141FD771}"/>
                  </a:ext>
                </a:extLst>
              </p:cNvPr>
              <p:cNvSpPr/>
              <p:nvPr/>
            </p:nvSpPr>
            <p:spPr>
              <a:xfrm>
                <a:off x="377372" y="1843315"/>
                <a:ext cx="6390012" cy="2351314"/>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GB"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grpSp>
        <p:sp>
          <p:nvSpPr>
            <p:cNvPr id="18" name="Title 1">
              <a:extLst>
                <a:ext uri="{FF2B5EF4-FFF2-40B4-BE49-F238E27FC236}">
                  <a16:creationId xmlns:a16="http://schemas.microsoft.com/office/drawing/2014/main" id="{49893785-3901-4525-970E-4A0F2DCE7B40}"/>
                </a:ext>
              </a:extLst>
            </p:cNvPr>
            <p:cNvSpPr txBox="1">
              <a:spLocks/>
            </p:cNvSpPr>
            <p:nvPr/>
          </p:nvSpPr>
          <p:spPr>
            <a:xfrm>
              <a:off x="551419" y="1955124"/>
              <a:ext cx="6465287" cy="1412929"/>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 typeface="Arial"/>
                <a:buNone/>
                <a:tabLst/>
                <a:defRPr/>
              </a:pPr>
              <a:r>
                <a:rPr kumimoji="0" lang="en-US" sz="3600" b="1" i="0" u="none" strike="noStrike" kern="1200" cap="none" spc="0" normalizeH="0" baseline="0" noProof="0" dirty="0">
                  <a:ln>
                    <a:noFill/>
                  </a:ln>
                  <a:solidFill>
                    <a:sysClr val="window" lastClr="FFFFFF"/>
                  </a:solidFill>
                  <a:effectLst/>
                  <a:uLnTx/>
                  <a:uFillTx/>
                  <a:latin typeface="Calibri" panose="020F0502020204030204" pitchFamily="34" charset="0"/>
                  <a:ea typeface="+mj-ea"/>
                  <a:cs typeface="Calibri" panose="020F0502020204030204" pitchFamily="34" charset="0"/>
                  <a:sym typeface="Arial"/>
                </a:rPr>
                <a:t>Thank You</a:t>
              </a:r>
            </a:p>
          </p:txBody>
        </p:sp>
        <p:sp>
          <p:nvSpPr>
            <p:cNvPr id="19" name="Subtitle 2">
              <a:extLst>
                <a:ext uri="{FF2B5EF4-FFF2-40B4-BE49-F238E27FC236}">
                  <a16:creationId xmlns:a16="http://schemas.microsoft.com/office/drawing/2014/main" id="{541F1B6F-2A66-410E-806A-C55F566D025D}"/>
                </a:ext>
              </a:extLst>
            </p:cNvPr>
            <p:cNvSpPr txBox="1">
              <a:spLocks/>
            </p:cNvSpPr>
            <p:nvPr/>
          </p:nvSpPr>
          <p:spPr>
            <a:xfrm>
              <a:off x="551419" y="3588787"/>
              <a:ext cx="6465286" cy="483920"/>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500" b="1" i="0" u="none" strike="noStrike" kern="1200" cap="none" spc="0" normalizeH="0" baseline="0" noProof="0" dirty="0">
                <a:ln>
                  <a:noFill/>
                </a:ln>
                <a:solidFill>
                  <a:srgbClr val="A6DCFF"/>
                </a:solidFill>
                <a:effectLst/>
                <a:uLnTx/>
                <a:uFillTx/>
                <a:latin typeface="Calibri" panose="020F0502020204030204"/>
                <a:ea typeface="+mn-ea"/>
                <a:cs typeface="+mn-cs"/>
                <a:sym typeface="Arial"/>
              </a:endParaRPr>
            </a:p>
          </p:txBody>
        </p:sp>
        <p:cxnSp>
          <p:nvCxnSpPr>
            <p:cNvPr id="20" name="Straight Connector 19">
              <a:extLst>
                <a:ext uri="{FF2B5EF4-FFF2-40B4-BE49-F238E27FC236}">
                  <a16:creationId xmlns:a16="http://schemas.microsoft.com/office/drawing/2014/main" id="{B6F5E6A7-25E2-457F-BADC-B1AD23595CF5}"/>
                </a:ext>
              </a:extLst>
            </p:cNvPr>
            <p:cNvCxnSpPr>
              <a:cxnSpLocks/>
            </p:cNvCxnSpPr>
            <p:nvPr/>
          </p:nvCxnSpPr>
          <p:spPr>
            <a:xfrm>
              <a:off x="623061" y="3429000"/>
              <a:ext cx="266730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1" name="Google Shape;204;p21">
            <a:extLst>
              <a:ext uri="{FF2B5EF4-FFF2-40B4-BE49-F238E27FC236}">
                <a16:creationId xmlns:a16="http://schemas.microsoft.com/office/drawing/2014/main" id="{793AAF69-9F2E-4CAC-AC08-0086A520E7E1}"/>
              </a:ext>
            </a:extLst>
          </p:cNvPr>
          <p:cNvPicPr preferRelativeResize="0">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rcRect l="18919" t="23731" r="19776" b="21696"/>
          <a:stretch/>
        </p:blipFill>
        <p:spPr>
          <a:xfrm>
            <a:off x="7646072" y="216110"/>
            <a:ext cx="1355591" cy="1204486"/>
          </a:xfrm>
          <a:prstGeom prst="rect">
            <a:avLst/>
          </a:prstGeom>
          <a:noFill/>
          <a:ln>
            <a:noFill/>
          </a:ln>
        </p:spPr>
      </p:pic>
    </p:spTree>
    <p:extLst>
      <p:ext uri="{BB962C8B-B14F-4D97-AF65-F5344CB8AC3E}">
        <p14:creationId xmlns:p14="http://schemas.microsoft.com/office/powerpoint/2010/main" val="3129971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20"/>
          <p:cNvPicPr preferRelativeResize="0"/>
          <p:nvPr/>
        </p:nvPicPr>
        <p:blipFill>
          <a:blip r:embed="rId3">
            <a:alphaModFix/>
          </a:blip>
          <a:stretch>
            <a:fillRect/>
          </a:stretch>
        </p:blipFill>
        <p:spPr>
          <a:xfrm>
            <a:off x="6489042" y="1986819"/>
            <a:ext cx="2073474" cy="1980796"/>
          </a:xfrm>
          <a:prstGeom prst="rect">
            <a:avLst/>
          </a:prstGeom>
          <a:noFill/>
          <a:ln>
            <a:noFill/>
          </a:ln>
        </p:spPr>
      </p:pic>
      <p:sp>
        <p:nvSpPr>
          <p:cNvPr id="197" name="Google Shape;197;p20"/>
          <p:cNvSpPr txBox="1"/>
          <p:nvPr/>
        </p:nvSpPr>
        <p:spPr>
          <a:xfrm>
            <a:off x="4211700" y="4829888"/>
            <a:ext cx="4932300" cy="318300"/>
          </a:xfrm>
          <a:prstGeom prst="rect">
            <a:avLst/>
          </a:prstGeom>
          <a:noFill/>
          <a:ln>
            <a:noFill/>
          </a:ln>
        </p:spPr>
        <p:txBody>
          <a:bodyPr spcFirstLastPara="1" wrap="square" lIns="91425" tIns="91425" rIns="91425" bIns="91425" anchor="t" anchorCtr="0">
            <a:noAutofit/>
          </a:bodyPr>
          <a:lstStyle/>
          <a:p>
            <a:pPr marL="378000" lvl="0" indent="-378000" algn="r" rtl="0">
              <a:spcBef>
                <a:spcPts val="0"/>
              </a:spcBef>
              <a:spcAft>
                <a:spcPts val="0"/>
              </a:spcAft>
              <a:buClr>
                <a:srgbClr val="000000"/>
              </a:buClr>
              <a:buSzPts val="1100"/>
              <a:buFont typeface="Arial"/>
              <a:buNone/>
            </a:pPr>
            <a:r>
              <a:rPr lang="en-GB" sz="900" u="sng" dirty="0">
                <a:solidFill>
                  <a:schemeClr val="accent5"/>
                </a:solidFill>
                <a:latin typeface="Times New Roman"/>
                <a:ea typeface="Times New Roman"/>
                <a:cs typeface="Times New Roman"/>
                <a:sym typeface="Times New Roman"/>
                <a:hlinkClick r:id="rId4"/>
              </a:rPr>
              <a:t>Ref: https://www.skincancer.org/skin-cancer-information/skin-cancer-facts</a:t>
            </a:r>
            <a:endParaRPr sz="1000" dirty="0"/>
          </a:p>
        </p:txBody>
      </p:sp>
      <p:sp>
        <p:nvSpPr>
          <p:cNvPr id="198" name="Google Shape;198;p20"/>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1A1A1A"/>
                </a:solidFill>
              </a:rPr>
              <a:t>Skin Cancer Facts</a:t>
            </a:r>
            <a:endParaRPr lang="en-GB" dirty="0"/>
          </a:p>
        </p:txBody>
      </p:sp>
      <p:grpSp>
        <p:nvGrpSpPr>
          <p:cNvPr id="19" name="Group 18">
            <a:extLst>
              <a:ext uri="{FF2B5EF4-FFF2-40B4-BE49-F238E27FC236}">
                <a16:creationId xmlns:a16="http://schemas.microsoft.com/office/drawing/2014/main" id="{A13C34C7-07DD-4A47-BA5B-0C6A4DFE8C5A}"/>
              </a:ext>
            </a:extLst>
          </p:cNvPr>
          <p:cNvGrpSpPr/>
          <p:nvPr/>
        </p:nvGrpSpPr>
        <p:grpSpPr>
          <a:xfrm>
            <a:off x="8194158" y="0"/>
            <a:ext cx="949842" cy="465079"/>
            <a:chOff x="8194158" y="0"/>
            <a:chExt cx="949842" cy="465079"/>
          </a:xfrm>
        </p:grpSpPr>
        <p:sp>
          <p:nvSpPr>
            <p:cNvPr id="20" name="Rectangle 19">
              <a:extLst>
                <a:ext uri="{FF2B5EF4-FFF2-40B4-BE49-F238E27FC236}">
                  <a16:creationId xmlns:a16="http://schemas.microsoft.com/office/drawing/2014/main" id="{D7338E85-893C-4F4D-88CD-0ACC9AD20184}"/>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4" descr="Image result for banana boat logo">
              <a:extLst>
                <a:ext uri="{FF2B5EF4-FFF2-40B4-BE49-F238E27FC236}">
                  <a16:creationId xmlns:a16="http://schemas.microsoft.com/office/drawing/2014/main" id="{2A19FA49-3495-4E40-868A-4270E2D3128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 Placeholder 13">
            <a:extLst>
              <a:ext uri="{FF2B5EF4-FFF2-40B4-BE49-F238E27FC236}">
                <a16:creationId xmlns:a16="http://schemas.microsoft.com/office/drawing/2014/main" id="{D685EE60-D52C-41AF-BADB-AD074E2BF60D}"/>
              </a:ext>
            </a:extLst>
          </p:cNvPr>
          <p:cNvSpPr>
            <a:spLocks noGrp="1"/>
          </p:cNvSpPr>
          <p:nvPr>
            <p:ph type="body" idx="1"/>
          </p:nvPr>
        </p:nvSpPr>
        <p:spPr>
          <a:xfrm>
            <a:off x="228600" y="1400494"/>
            <a:ext cx="5926532" cy="3142765"/>
          </a:xfrm>
        </p:spPr>
        <p:txBody>
          <a:bodyPr/>
          <a:lstStyle/>
          <a:p>
            <a:pPr marL="378000" lvl="0" indent="-378000">
              <a:buNone/>
            </a:pPr>
            <a:r>
              <a:rPr lang="en-US" sz="1400" dirty="0">
                <a:solidFill>
                  <a:schemeClr val="dk1"/>
                </a:solidFill>
                <a:latin typeface="Raleway"/>
                <a:ea typeface="Raleway"/>
                <a:cs typeface="Raleway"/>
                <a:sym typeface="Raleway"/>
              </a:rPr>
              <a:t>01    </a:t>
            </a:r>
            <a:r>
              <a:rPr lang="en-US" sz="1400" b="1" dirty="0">
                <a:solidFill>
                  <a:schemeClr val="dk1"/>
                </a:solidFill>
                <a:latin typeface="Raleway"/>
                <a:ea typeface="Raleway"/>
                <a:cs typeface="Raleway"/>
                <a:sym typeface="Raleway"/>
              </a:rPr>
              <a:t>|</a:t>
            </a:r>
            <a:r>
              <a:rPr lang="en-US" sz="1400" dirty="0">
                <a:solidFill>
                  <a:schemeClr val="dk1"/>
                </a:solidFill>
                <a:latin typeface="Raleway"/>
                <a:ea typeface="Raleway"/>
                <a:cs typeface="Raleway"/>
                <a:sym typeface="Raleway"/>
              </a:rPr>
              <a:t> </a:t>
            </a:r>
            <a:r>
              <a:rPr lang="en-US" sz="1400" dirty="0">
                <a:latin typeface="Raleway"/>
                <a:ea typeface="Raleway"/>
                <a:cs typeface="Raleway"/>
                <a:sym typeface="Raleway"/>
              </a:rPr>
              <a:t>More people are diagnosed with skin cancer each year in the U.S. than all other cancers combined</a:t>
            </a:r>
          </a:p>
          <a:p>
            <a:pPr marL="378000" lvl="0" indent="-378000">
              <a:spcBef>
                <a:spcPts val="1600"/>
              </a:spcBef>
              <a:buNone/>
            </a:pPr>
            <a:r>
              <a:rPr lang="en-US" sz="1400" dirty="0">
                <a:solidFill>
                  <a:schemeClr val="dk1"/>
                </a:solidFill>
                <a:latin typeface="Raleway"/>
                <a:ea typeface="Raleway"/>
                <a:cs typeface="Raleway"/>
                <a:sym typeface="Raleway"/>
              </a:rPr>
              <a:t>02    </a:t>
            </a:r>
            <a:r>
              <a:rPr lang="en-US" sz="1400" b="1" dirty="0">
                <a:solidFill>
                  <a:schemeClr val="dk1"/>
                </a:solidFill>
                <a:latin typeface="Raleway"/>
                <a:ea typeface="Raleway"/>
                <a:cs typeface="Raleway"/>
                <a:sym typeface="Raleway"/>
              </a:rPr>
              <a:t>|</a:t>
            </a:r>
            <a:r>
              <a:rPr lang="en-US" sz="1400" dirty="0">
                <a:solidFill>
                  <a:schemeClr val="dk1"/>
                </a:solidFill>
                <a:latin typeface="Raleway"/>
                <a:ea typeface="Raleway"/>
                <a:cs typeface="Raleway"/>
                <a:sym typeface="Raleway"/>
              </a:rPr>
              <a:t> </a:t>
            </a:r>
            <a:r>
              <a:rPr lang="en-US" sz="1400" dirty="0">
                <a:latin typeface="Raleway"/>
                <a:ea typeface="Raleway"/>
                <a:cs typeface="Raleway"/>
                <a:sym typeface="Raleway"/>
              </a:rPr>
              <a:t>One in five Americans will develop skin cancer by the age of 70 </a:t>
            </a:r>
          </a:p>
          <a:p>
            <a:pPr marL="378000" lvl="0" indent="-378000">
              <a:spcBef>
                <a:spcPts val="1600"/>
              </a:spcBef>
              <a:buNone/>
            </a:pPr>
            <a:r>
              <a:rPr lang="en-US" sz="1400" dirty="0">
                <a:solidFill>
                  <a:schemeClr val="dk1"/>
                </a:solidFill>
                <a:latin typeface="Raleway"/>
                <a:ea typeface="Raleway"/>
                <a:cs typeface="Raleway"/>
                <a:sym typeface="Raleway"/>
              </a:rPr>
              <a:t>03    </a:t>
            </a:r>
            <a:r>
              <a:rPr lang="en-US" sz="1400" b="1" dirty="0">
                <a:solidFill>
                  <a:schemeClr val="dk1"/>
                </a:solidFill>
                <a:latin typeface="Raleway"/>
                <a:ea typeface="Raleway"/>
                <a:cs typeface="Raleway"/>
                <a:sym typeface="Raleway"/>
              </a:rPr>
              <a:t>|</a:t>
            </a:r>
            <a:r>
              <a:rPr lang="en-US" sz="1400" dirty="0">
                <a:solidFill>
                  <a:schemeClr val="dk1"/>
                </a:solidFill>
                <a:latin typeface="Raleway"/>
                <a:ea typeface="Raleway"/>
                <a:cs typeface="Raleway"/>
                <a:sym typeface="Raleway"/>
              </a:rPr>
              <a:t> </a:t>
            </a:r>
            <a:r>
              <a:rPr lang="en-US" sz="1400" dirty="0">
                <a:latin typeface="Raleway"/>
                <a:ea typeface="Raleway"/>
                <a:cs typeface="Raleway"/>
                <a:sym typeface="Raleway"/>
              </a:rPr>
              <a:t>Actinic keratosis (A.K.A Solar Keratosis) is the most common precancer; it affects more than 58 million Americans</a:t>
            </a:r>
          </a:p>
          <a:p>
            <a:pPr marL="378000" lvl="0" indent="-378000">
              <a:spcBef>
                <a:spcPts val="1600"/>
              </a:spcBef>
              <a:buNone/>
            </a:pPr>
            <a:r>
              <a:rPr lang="en-US" sz="1400" dirty="0">
                <a:solidFill>
                  <a:schemeClr val="dk1"/>
                </a:solidFill>
                <a:latin typeface="Raleway"/>
                <a:ea typeface="Raleway"/>
                <a:cs typeface="Raleway"/>
                <a:sym typeface="Raleway"/>
              </a:rPr>
              <a:t>04    </a:t>
            </a:r>
            <a:r>
              <a:rPr lang="en-US" sz="1400" b="1" dirty="0">
                <a:solidFill>
                  <a:schemeClr val="dk1"/>
                </a:solidFill>
                <a:latin typeface="Raleway"/>
                <a:ea typeface="Raleway"/>
                <a:cs typeface="Raleway"/>
                <a:sym typeface="Raleway"/>
              </a:rPr>
              <a:t>|</a:t>
            </a:r>
            <a:r>
              <a:rPr lang="en-US" sz="1400" dirty="0">
                <a:solidFill>
                  <a:schemeClr val="dk1"/>
                </a:solidFill>
                <a:latin typeface="Raleway"/>
                <a:ea typeface="Raleway"/>
                <a:cs typeface="Raleway"/>
                <a:sym typeface="Raleway"/>
              </a:rPr>
              <a:t> </a:t>
            </a:r>
            <a:r>
              <a:rPr lang="en-US" sz="1400" dirty="0">
                <a:latin typeface="Raleway"/>
                <a:ea typeface="Raleway"/>
                <a:cs typeface="Raleway"/>
                <a:sym typeface="Raleway"/>
              </a:rPr>
              <a:t>The annual cost of treating skin cancers in the U.S. is estimated at $8.1 billion: about $4.8 billion for nonmelanoma skin cancers and $3.3 billion for melanoma</a:t>
            </a:r>
            <a:endParaRPr lang="en-US" sz="1600" dirty="0">
              <a:latin typeface="Raleway"/>
              <a:ea typeface="Raleway"/>
              <a:cs typeface="Raleway"/>
              <a:sym typeface="Raleway"/>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3" name="Picture 2" descr="A close up of a bottle&#10;&#10;Description generated with high confidence">
            <a:extLst>
              <a:ext uri="{FF2B5EF4-FFF2-40B4-BE49-F238E27FC236}">
                <a16:creationId xmlns:a16="http://schemas.microsoft.com/office/drawing/2014/main" id="{2786CEDD-9B43-4E6E-9F9D-2D633039107F}"/>
              </a:ext>
            </a:extLst>
          </p:cNvPr>
          <p:cNvPicPr>
            <a:picLocks noChangeAspect="1"/>
          </p:cNvPicPr>
          <p:nvPr/>
        </p:nvPicPr>
        <p:blipFill>
          <a:blip r:embed="rId3"/>
          <a:stretch>
            <a:fillRect/>
          </a:stretch>
        </p:blipFill>
        <p:spPr>
          <a:xfrm>
            <a:off x="6489042" y="1986817"/>
            <a:ext cx="2073474" cy="1980797"/>
          </a:xfrm>
          <a:prstGeom prst="rect">
            <a:avLst/>
          </a:prstGeom>
        </p:spPr>
      </p:pic>
      <p:sp>
        <p:nvSpPr>
          <p:cNvPr id="205" name="Google Shape;205;p21"/>
          <p:cNvSpPr txBox="1"/>
          <p:nvPr/>
        </p:nvSpPr>
        <p:spPr>
          <a:xfrm>
            <a:off x="3071038" y="4826986"/>
            <a:ext cx="6072962" cy="316800"/>
          </a:xfrm>
          <a:prstGeom prst="rect">
            <a:avLst/>
          </a:prstGeom>
          <a:noFill/>
          <a:ln>
            <a:noFill/>
          </a:ln>
        </p:spPr>
        <p:txBody>
          <a:bodyPr spcFirstLastPara="1" wrap="square" lIns="91425" tIns="91425" rIns="91425" bIns="91425" anchor="t" anchorCtr="0">
            <a:noAutofit/>
          </a:bodyPr>
          <a:lstStyle/>
          <a:p>
            <a:pPr marL="378000" lvl="0" indent="-378000" algn="r" rtl="0">
              <a:spcBef>
                <a:spcPts val="0"/>
              </a:spcBef>
              <a:spcAft>
                <a:spcPts val="0"/>
              </a:spcAft>
              <a:buClr>
                <a:srgbClr val="000000"/>
              </a:buClr>
              <a:buSzPts val="1100"/>
              <a:buFont typeface="Arial"/>
              <a:buNone/>
            </a:pPr>
            <a:r>
              <a:rPr lang="en-GB" sz="900" u="sng" dirty="0">
                <a:solidFill>
                  <a:schemeClr val="accent5"/>
                </a:solidFill>
                <a:latin typeface="Times New Roman"/>
                <a:ea typeface="Times New Roman"/>
                <a:cs typeface="Times New Roman"/>
                <a:sym typeface="Times New Roman"/>
                <a:hlinkClick r:id="rId4"/>
              </a:rPr>
              <a:t>Ref:</a:t>
            </a:r>
            <a:r>
              <a:rPr lang="en-GB" sz="900" u="sng" dirty="0">
                <a:solidFill>
                  <a:schemeClr val="accent5"/>
                </a:solidFill>
                <a:latin typeface="Times New Roman"/>
                <a:ea typeface="Times New Roman"/>
                <a:cs typeface="Times New Roman"/>
                <a:sym typeface="Times New Roman"/>
              </a:rPr>
              <a:t>https://www.statista.com/statistics/301160/suntan-lotion-and-oil-brands-sales-in-the-us</a:t>
            </a:r>
            <a:r>
              <a:rPr lang="en-GB" sz="900" dirty="0">
                <a:latin typeface="Times New Roman"/>
                <a:ea typeface="Times New Roman"/>
                <a:cs typeface="Times New Roman"/>
                <a:sym typeface="Times New Roman"/>
              </a:rPr>
              <a:t>/</a:t>
            </a:r>
            <a:endParaRPr sz="1000" dirty="0"/>
          </a:p>
        </p:txBody>
      </p:sp>
      <p:sp>
        <p:nvSpPr>
          <p:cNvPr id="5" name="Text Placeholder 4">
            <a:extLst>
              <a:ext uri="{FF2B5EF4-FFF2-40B4-BE49-F238E27FC236}">
                <a16:creationId xmlns:a16="http://schemas.microsoft.com/office/drawing/2014/main" id="{92C523B6-070A-46DB-A054-600C88DA9EE2}"/>
              </a:ext>
            </a:extLst>
          </p:cNvPr>
          <p:cNvSpPr>
            <a:spLocks noGrp="1"/>
          </p:cNvSpPr>
          <p:nvPr>
            <p:ph type="body" idx="1"/>
          </p:nvPr>
        </p:nvSpPr>
        <p:spPr>
          <a:xfrm>
            <a:off x="228600" y="1407957"/>
            <a:ext cx="6183630" cy="1034400"/>
          </a:xfrm>
        </p:spPr>
        <p:txBody>
          <a:bodyPr/>
          <a:lstStyle/>
          <a:p>
            <a:pPr marL="378000" lvl="0" indent="-378000">
              <a:buNone/>
            </a:pPr>
            <a:r>
              <a:rPr lang="en-US" sz="1400" dirty="0">
                <a:solidFill>
                  <a:schemeClr val="dk1"/>
                </a:solidFill>
                <a:latin typeface="Raleway"/>
                <a:ea typeface="Raleway"/>
                <a:cs typeface="Raleway"/>
                <a:sym typeface="Raleway"/>
              </a:rPr>
              <a:t>01    </a:t>
            </a:r>
            <a:r>
              <a:rPr lang="en-US" sz="1400" b="1" dirty="0">
                <a:solidFill>
                  <a:schemeClr val="dk1"/>
                </a:solidFill>
                <a:latin typeface="Raleway"/>
                <a:ea typeface="Raleway"/>
                <a:cs typeface="Raleway"/>
                <a:sym typeface="Raleway"/>
              </a:rPr>
              <a:t>|</a:t>
            </a:r>
            <a:r>
              <a:rPr lang="en-US" sz="1400" dirty="0">
                <a:solidFill>
                  <a:schemeClr val="dk1"/>
                </a:solidFill>
                <a:latin typeface="Raleway"/>
                <a:ea typeface="Raleway"/>
                <a:cs typeface="Raleway"/>
                <a:sym typeface="Raleway"/>
              </a:rPr>
              <a:t> </a:t>
            </a:r>
            <a:r>
              <a:rPr lang="en-US" sz="1400" dirty="0">
                <a:latin typeface="Raleway"/>
                <a:ea typeface="Raleway"/>
                <a:cs typeface="Raleway"/>
                <a:sym typeface="Raleway"/>
              </a:rPr>
              <a:t>Banana Boat® products offer a wide range of options that provide today’s busy family with reliable sun protection without worry</a:t>
            </a:r>
          </a:p>
          <a:p>
            <a:pPr marL="378000" lvl="0" indent="-378000">
              <a:spcBef>
                <a:spcPts val="1600"/>
              </a:spcBef>
              <a:buNone/>
            </a:pPr>
            <a:r>
              <a:rPr lang="en-US" sz="1400" dirty="0">
                <a:solidFill>
                  <a:schemeClr val="dk1"/>
                </a:solidFill>
                <a:latin typeface="Raleway"/>
                <a:ea typeface="Raleway"/>
                <a:cs typeface="Raleway"/>
                <a:sym typeface="Raleway"/>
              </a:rPr>
              <a:t>02    </a:t>
            </a:r>
            <a:r>
              <a:rPr lang="en-US" sz="1400" b="1" dirty="0">
                <a:solidFill>
                  <a:schemeClr val="dk1"/>
                </a:solidFill>
                <a:latin typeface="Raleway"/>
                <a:ea typeface="Raleway"/>
                <a:cs typeface="Raleway"/>
                <a:sym typeface="Raleway"/>
              </a:rPr>
              <a:t>|</a:t>
            </a:r>
            <a:r>
              <a:rPr lang="en-US" sz="1400" dirty="0">
                <a:solidFill>
                  <a:schemeClr val="dk1"/>
                </a:solidFill>
                <a:latin typeface="Raleway"/>
                <a:ea typeface="Raleway"/>
                <a:cs typeface="Raleway"/>
                <a:sym typeface="Raleway"/>
              </a:rPr>
              <a:t> </a:t>
            </a:r>
            <a:r>
              <a:rPr lang="en-US" sz="1400" dirty="0">
                <a:latin typeface="Raleway"/>
                <a:ea typeface="Raleway"/>
                <a:cs typeface="Raleway"/>
                <a:sym typeface="Raleway"/>
              </a:rPr>
              <a:t>Banana Boat® has 5 Product Families: Sports Protection; General Protection; Kids &amp; Baby; Tanning; After Sun &amp; Sunless </a:t>
            </a:r>
          </a:p>
          <a:p>
            <a:pPr marL="378000" lvl="0" indent="-378000">
              <a:spcBef>
                <a:spcPts val="1600"/>
              </a:spcBef>
              <a:buNone/>
            </a:pPr>
            <a:r>
              <a:rPr lang="en-US" sz="1400" dirty="0">
                <a:solidFill>
                  <a:schemeClr val="dk1"/>
                </a:solidFill>
                <a:latin typeface="Raleway"/>
                <a:ea typeface="Raleway"/>
                <a:cs typeface="Raleway"/>
                <a:sym typeface="Raleway"/>
              </a:rPr>
              <a:t>03    </a:t>
            </a:r>
            <a:r>
              <a:rPr lang="en-US" sz="1400" b="1" dirty="0">
                <a:solidFill>
                  <a:schemeClr val="dk1"/>
                </a:solidFill>
                <a:latin typeface="Raleway"/>
                <a:ea typeface="Raleway"/>
                <a:cs typeface="Raleway"/>
                <a:sym typeface="Raleway"/>
              </a:rPr>
              <a:t>|</a:t>
            </a:r>
            <a:r>
              <a:rPr lang="en-US" sz="1400" dirty="0">
                <a:solidFill>
                  <a:schemeClr val="dk1"/>
                </a:solidFill>
                <a:latin typeface="Raleway"/>
                <a:ea typeface="Raleway"/>
                <a:cs typeface="Raleway"/>
                <a:sym typeface="Raleway"/>
              </a:rPr>
              <a:t> </a:t>
            </a:r>
            <a:r>
              <a:rPr lang="en-US" sz="1400" dirty="0">
                <a:latin typeface="Raleway"/>
                <a:ea typeface="Raleway"/>
                <a:cs typeface="Raleway"/>
                <a:sym typeface="Raleway"/>
              </a:rPr>
              <a:t>In the year of 2017, Banana Boat® was the 3rd leading suntan lotion brand in the United States with sales of 134 million U.S. dollars. </a:t>
            </a:r>
          </a:p>
          <a:p>
            <a:pPr marL="378000" lvl="0" indent="-378000">
              <a:spcBef>
                <a:spcPts val="1600"/>
              </a:spcBef>
              <a:buNone/>
            </a:pPr>
            <a:r>
              <a:rPr lang="en-US" sz="1400" dirty="0">
                <a:solidFill>
                  <a:schemeClr val="dk1"/>
                </a:solidFill>
                <a:latin typeface="Raleway"/>
                <a:ea typeface="Raleway"/>
                <a:cs typeface="Raleway"/>
                <a:sym typeface="Raleway"/>
              </a:rPr>
              <a:t>04    </a:t>
            </a:r>
            <a:r>
              <a:rPr lang="en-US" sz="1400" b="1" dirty="0">
                <a:solidFill>
                  <a:schemeClr val="dk1"/>
                </a:solidFill>
                <a:latin typeface="Raleway"/>
                <a:ea typeface="Raleway"/>
                <a:cs typeface="Raleway"/>
                <a:sym typeface="Raleway"/>
              </a:rPr>
              <a:t>|</a:t>
            </a:r>
            <a:r>
              <a:rPr lang="en-US" sz="1400" dirty="0">
                <a:solidFill>
                  <a:schemeClr val="dk1"/>
                </a:solidFill>
                <a:latin typeface="Raleway"/>
                <a:ea typeface="Raleway"/>
                <a:cs typeface="Raleway"/>
                <a:sym typeface="Raleway"/>
              </a:rPr>
              <a:t> </a:t>
            </a:r>
            <a:r>
              <a:rPr lang="en-US" sz="1400" dirty="0">
                <a:latin typeface="Raleway"/>
                <a:ea typeface="Raleway"/>
                <a:cs typeface="Raleway"/>
                <a:sym typeface="Raleway"/>
              </a:rPr>
              <a:t>Coppertone (26.5%), Neutrogena (21.9%), and Sun Bum (11.5%) are the main competitors of Banana Boat® (20.6%)</a:t>
            </a:r>
            <a:endParaRPr lang="en-US" sz="1600" dirty="0">
              <a:latin typeface="Raleway"/>
              <a:ea typeface="Raleway"/>
              <a:cs typeface="Raleway"/>
              <a:sym typeface="Raleway"/>
            </a:endParaRPr>
          </a:p>
        </p:txBody>
      </p:sp>
      <p:sp>
        <p:nvSpPr>
          <p:cNvPr id="206" name="Google Shape;206;p21"/>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1A1A1A"/>
                </a:solidFill>
              </a:rPr>
              <a:t>Company Context</a:t>
            </a:r>
            <a:endParaRPr dirty="0"/>
          </a:p>
        </p:txBody>
      </p:sp>
      <p:grpSp>
        <p:nvGrpSpPr>
          <p:cNvPr id="10" name="Group 9">
            <a:extLst>
              <a:ext uri="{FF2B5EF4-FFF2-40B4-BE49-F238E27FC236}">
                <a16:creationId xmlns:a16="http://schemas.microsoft.com/office/drawing/2014/main" id="{3D7FC8B9-4C6C-4F6B-89AA-25690767E838}"/>
              </a:ext>
            </a:extLst>
          </p:cNvPr>
          <p:cNvGrpSpPr/>
          <p:nvPr/>
        </p:nvGrpSpPr>
        <p:grpSpPr>
          <a:xfrm>
            <a:off x="8194158" y="-7257"/>
            <a:ext cx="949842" cy="465079"/>
            <a:chOff x="8194158" y="0"/>
            <a:chExt cx="949842" cy="465079"/>
          </a:xfrm>
        </p:grpSpPr>
        <p:sp>
          <p:nvSpPr>
            <p:cNvPr id="11" name="Rectangle 10">
              <a:extLst>
                <a:ext uri="{FF2B5EF4-FFF2-40B4-BE49-F238E27FC236}">
                  <a16:creationId xmlns:a16="http://schemas.microsoft.com/office/drawing/2014/main" id="{A8E93427-9D0B-46A0-87F3-EC571F5596B1}"/>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4" descr="Image result for banana boat logo">
              <a:extLst>
                <a:ext uri="{FF2B5EF4-FFF2-40B4-BE49-F238E27FC236}">
                  <a16:creationId xmlns:a16="http://schemas.microsoft.com/office/drawing/2014/main" id="{CD5A8427-CE3A-422A-9C7E-54F3A2888D2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water, beach&#10;&#10;Description generated with very high confidence">
            <a:extLst>
              <a:ext uri="{FF2B5EF4-FFF2-40B4-BE49-F238E27FC236}">
                <a16:creationId xmlns:a16="http://schemas.microsoft.com/office/drawing/2014/main" id="{7C7C9DEE-7DB4-4A4F-B6C7-5009D4A67D9F}"/>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r="1326"/>
          <a:stretch/>
        </p:blipFill>
        <p:spPr>
          <a:xfrm>
            <a:off x="15" y="7"/>
            <a:ext cx="9143985" cy="5143493"/>
          </a:xfrm>
          <a:prstGeom prst="rect">
            <a:avLst/>
          </a:prstGeom>
        </p:spPr>
      </p:pic>
      <p:pic>
        <p:nvPicPr>
          <p:cNvPr id="7" name="Google Shape;204;p21">
            <a:extLst>
              <a:ext uri="{FF2B5EF4-FFF2-40B4-BE49-F238E27FC236}">
                <a16:creationId xmlns:a16="http://schemas.microsoft.com/office/drawing/2014/main" id="{DB274862-15E4-4833-BFEE-C6683FD68B08}"/>
              </a:ext>
            </a:extLst>
          </p:cNvPr>
          <p:cNvPicPr preferRelativeResize="0">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rcRect l="18919" t="23731" r="19776" b="21696"/>
          <a:stretch/>
        </p:blipFill>
        <p:spPr>
          <a:xfrm>
            <a:off x="7646072" y="216110"/>
            <a:ext cx="1355591" cy="1204486"/>
          </a:xfrm>
          <a:prstGeom prst="rect">
            <a:avLst/>
          </a:prstGeom>
          <a:noFill/>
          <a:ln>
            <a:noFill/>
          </a:ln>
        </p:spPr>
      </p:pic>
      <p:sp>
        <p:nvSpPr>
          <p:cNvPr id="9" name="Google Shape;198;p20">
            <a:extLst>
              <a:ext uri="{FF2B5EF4-FFF2-40B4-BE49-F238E27FC236}">
                <a16:creationId xmlns:a16="http://schemas.microsoft.com/office/drawing/2014/main" id="{D60AF41B-8C60-4BB2-B7C1-4182AA78F3A8}"/>
              </a:ext>
            </a:extLst>
          </p:cNvPr>
          <p:cNvSpPr txBox="1">
            <a:spLocks/>
          </p:cNvSpPr>
          <p:nvPr/>
        </p:nvSpPr>
        <p:spPr>
          <a:xfrm>
            <a:off x="0" y="655638"/>
            <a:ext cx="7689850" cy="5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GB" sz="2800" b="1" i="0" u="none" strike="noStrike" kern="0" cap="none" spc="0" normalizeH="0" baseline="0" noProof="0" dirty="0">
                <a:ln>
                  <a:noFill/>
                </a:ln>
                <a:solidFill>
                  <a:srgbClr val="1C3678"/>
                </a:solidFill>
                <a:effectLst/>
                <a:uLnTx/>
                <a:uFillTx/>
                <a:latin typeface="Raleway"/>
                <a:sym typeface="Raleway"/>
              </a:rPr>
              <a:t>Problem Overview</a:t>
            </a:r>
          </a:p>
        </p:txBody>
      </p:sp>
    </p:spTree>
    <p:extLst>
      <p:ext uri="{BB962C8B-B14F-4D97-AF65-F5344CB8AC3E}">
        <p14:creationId xmlns:p14="http://schemas.microsoft.com/office/powerpoint/2010/main" val="2761360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5" name="Google Shape;215;p22"/>
          <p:cNvSpPr txBox="1">
            <a:spLocks noGrp="1"/>
          </p:cNvSpPr>
          <p:nvPr>
            <p:ph type="body" idx="1"/>
          </p:nvPr>
        </p:nvSpPr>
        <p:spPr>
          <a:xfrm>
            <a:off x="228600" y="1399792"/>
            <a:ext cx="8716926" cy="1034400"/>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en-GB" sz="1800" dirty="0">
                <a:latin typeface="Raleway"/>
                <a:sym typeface="Raleway SemiBold"/>
              </a:rPr>
              <a:t>Banana Boat is launching a new product, and we are interested in knowing:</a:t>
            </a:r>
            <a:endParaRPr sz="1800" dirty="0">
              <a:latin typeface="Raleway"/>
              <a:sym typeface="Raleway"/>
            </a:endParaRPr>
          </a:p>
        </p:txBody>
      </p:sp>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Introduction to the Problem</a:t>
            </a:r>
            <a:endParaRPr dirty="0"/>
          </a:p>
          <a:p>
            <a:pPr marL="0" lvl="0" indent="0" algn="l" rtl="0">
              <a:spcBef>
                <a:spcPts val="0"/>
              </a:spcBef>
              <a:spcAft>
                <a:spcPts val="0"/>
              </a:spcAft>
              <a:buNone/>
            </a:pPr>
            <a:endParaRPr dirty="0"/>
          </a:p>
        </p:txBody>
      </p:sp>
      <p:sp>
        <p:nvSpPr>
          <p:cNvPr id="212" name="Google Shape;212;p22"/>
          <p:cNvSpPr/>
          <p:nvPr/>
        </p:nvSpPr>
        <p:spPr>
          <a:xfrm>
            <a:off x="867390" y="2419350"/>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1</a:t>
            </a:r>
            <a:endParaRPr sz="800" b="1" dirty="0">
              <a:solidFill>
                <a:srgbClr val="FFFFFF"/>
              </a:solidFill>
            </a:endParaRPr>
          </a:p>
        </p:txBody>
      </p:sp>
      <p:sp>
        <p:nvSpPr>
          <p:cNvPr id="214" name="Google Shape;214;p22"/>
          <p:cNvSpPr/>
          <p:nvPr/>
        </p:nvSpPr>
        <p:spPr>
          <a:xfrm>
            <a:off x="867390" y="3175727"/>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2</a:t>
            </a:r>
            <a:endParaRPr sz="800" b="1" dirty="0">
              <a:solidFill>
                <a:srgbClr val="FFFFFF"/>
              </a:solidFill>
            </a:endParaRPr>
          </a:p>
        </p:txBody>
      </p:sp>
      <p:sp>
        <p:nvSpPr>
          <p:cNvPr id="216" name="Google Shape;216;p22"/>
          <p:cNvSpPr/>
          <p:nvPr/>
        </p:nvSpPr>
        <p:spPr>
          <a:xfrm>
            <a:off x="867390" y="3932104"/>
            <a:ext cx="328800" cy="3288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3</a:t>
            </a:r>
            <a:endParaRPr sz="800" b="1" dirty="0">
              <a:solidFill>
                <a:srgbClr val="FFFFFF"/>
              </a:solidFill>
            </a:endParaRPr>
          </a:p>
        </p:txBody>
      </p:sp>
      <p:sp>
        <p:nvSpPr>
          <p:cNvPr id="9" name="Google Shape;215;p22">
            <a:extLst>
              <a:ext uri="{FF2B5EF4-FFF2-40B4-BE49-F238E27FC236}">
                <a16:creationId xmlns:a16="http://schemas.microsoft.com/office/drawing/2014/main" id="{19AB524D-41E1-4FF9-8931-BDE3A8E7CFC6}"/>
              </a:ext>
            </a:extLst>
          </p:cNvPr>
          <p:cNvSpPr txBox="1">
            <a:spLocks/>
          </p:cNvSpPr>
          <p:nvPr/>
        </p:nvSpPr>
        <p:spPr>
          <a:xfrm>
            <a:off x="1309577" y="2126159"/>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Font typeface="Lato"/>
              <a:buNone/>
            </a:pPr>
            <a:r>
              <a:rPr lang="en-US" sz="1600" dirty="0">
                <a:latin typeface="Raleway"/>
                <a:sym typeface="Raleway SemiBold"/>
              </a:rPr>
              <a:t>What </a:t>
            </a:r>
            <a:r>
              <a:rPr lang="en-US" sz="1600" b="1" dirty="0">
                <a:latin typeface="Raleway"/>
                <a:sym typeface="Raleway SemiBold"/>
              </a:rPr>
              <a:t>features</a:t>
            </a:r>
            <a:r>
              <a:rPr lang="en-US" sz="1600" dirty="0">
                <a:latin typeface="Raleway"/>
                <a:sym typeface="Raleway SemiBold"/>
              </a:rPr>
              <a:t> do people prefer?  	       </a:t>
            </a:r>
            <a:r>
              <a:rPr lang="en-US" sz="1600" b="1" dirty="0">
                <a:solidFill>
                  <a:schemeClr val="tx1"/>
                </a:solidFill>
                <a:latin typeface="Raleway"/>
                <a:sym typeface="Raleway SemiBold"/>
              </a:rPr>
              <a:t>Preference Measurement</a:t>
            </a:r>
            <a:endParaRPr lang="en-US" sz="1600" b="1" dirty="0">
              <a:solidFill>
                <a:schemeClr val="tx1"/>
              </a:solidFill>
              <a:latin typeface="Raleway"/>
              <a:sym typeface="Raleway"/>
            </a:endParaRPr>
          </a:p>
        </p:txBody>
      </p:sp>
      <p:sp>
        <p:nvSpPr>
          <p:cNvPr id="10" name="Google Shape;215;p22">
            <a:extLst>
              <a:ext uri="{FF2B5EF4-FFF2-40B4-BE49-F238E27FC236}">
                <a16:creationId xmlns:a16="http://schemas.microsoft.com/office/drawing/2014/main" id="{1F8F101A-E93F-4E50-8447-CB6CC757C580}"/>
              </a:ext>
            </a:extLst>
          </p:cNvPr>
          <p:cNvSpPr txBox="1">
            <a:spLocks/>
          </p:cNvSpPr>
          <p:nvPr/>
        </p:nvSpPr>
        <p:spPr>
          <a:xfrm>
            <a:off x="1309577" y="2893305"/>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None/>
            </a:pPr>
            <a:r>
              <a:rPr lang="en-US" sz="1600" dirty="0">
                <a:latin typeface="Raleway"/>
                <a:sym typeface="Raleway SemiBold"/>
              </a:rPr>
              <a:t>How can we </a:t>
            </a:r>
            <a:r>
              <a:rPr lang="en-US" sz="1600" b="1" dirty="0">
                <a:latin typeface="Raleway"/>
                <a:sym typeface="Raleway SemiBold"/>
              </a:rPr>
              <a:t>maximize</a:t>
            </a:r>
            <a:r>
              <a:rPr lang="en-US" sz="1600" dirty="0">
                <a:latin typeface="Raleway"/>
                <a:sym typeface="Raleway SemiBold"/>
              </a:rPr>
              <a:t> our profit? 	       </a:t>
            </a:r>
            <a:r>
              <a:rPr lang="en-US" sz="1600" b="1" dirty="0">
                <a:solidFill>
                  <a:schemeClr val="tx1"/>
                </a:solidFill>
                <a:latin typeface="Raleway"/>
                <a:sym typeface="Raleway SemiBold"/>
              </a:rPr>
              <a:t>Demand and Profit Analysis</a:t>
            </a:r>
          </a:p>
        </p:txBody>
      </p:sp>
      <p:sp>
        <p:nvSpPr>
          <p:cNvPr id="12" name="Google Shape;215;p22">
            <a:extLst>
              <a:ext uri="{FF2B5EF4-FFF2-40B4-BE49-F238E27FC236}">
                <a16:creationId xmlns:a16="http://schemas.microsoft.com/office/drawing/2014/main" id="{E9E14771-1928-496C-BE5E-A14B3DE12510}"/>
              </a:ext>
            </a:extLst>
          </p:cNvPr>
          <p:cNvSpPr txBox="1">
            <a:spLocks/>
          </p:cNvSpPr>
          <p:nvPr/>
        </p:nvSpPr>
        <p:spPr>
          <a:xfrm>
            <a:off x="1309577" y="3660451"/>
            <a:ext cx="8716926" cy="10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1600"/>
              </a:spcBef>
              <a:spcAft>
                <a:spcPts val="1600"/>
              </a:spcAft>
              <a:buNone/>
            </a:pPr>
            <a:r>
              <a:rPr lang="en-US" sz="1600" dirty="0">
                <a:latin typeface="Raleway"/>
                <a:sym typeface="Raleway SemiBold"/>
              </a:rPr>
              <a:t>Who should be our </a:t>
            </a:r>
            <a:r>
              <a:rPr lang="en-US" sz="1600" b="1" dirty="0">
                <a:latin typeface="Raleway"/>
                <a:sym typeface="Raleway SemiBold"/>
              </a:rPr>
              <a:t>target</a:t>
            </a:r>
            <a:r>
              <a:rPr lang="en-US" sz="1600" dirty="0">
                <a:latin typeface="Raleway"/>
                <a:sym typeface="Raleway SemiBold"/>
              </a:rPr>
              <a:t> audience? 	       </a:t>
            </a:r>
            <a:r>
              <a:rPr lang="en-US" sz="1600" b="1" dirty="0">
                <a:solidFill>
                  <a:schemeClr val="tx1"/>
                </a:solidFill>
                <a:latin typeface="Raleway"/>
                <a:sym typeface="Raleway SemiBold"/>
              </a:rPr>
              <a:t>Latent Segmentation</a:t>
            </a:r>
            <a:endParaRPr lang="en-US" sz="1600" dirty="0">
              <a:latin typeface="Raleway"/>
              <a:sym typeface="Raleway"/>
            </a:endParaRPr>
          </a:p>
        </p:txBody>
      </p:sp>
      <p:grpSp>
        <p:nvGrpSpPr>
          <p:cNvPr id="13" name="Group 12">
            <a:extLst>
              <a:ext uri="{FF2B5EF4-FFF2-40B4-BE49-F238E27FC236}">
                <a16:creationId xmlns:a16="http://schemas.microsoft.com/office/drawing/2014/main" id="{6A551322-1949-42B8-AB58-5F5D620A9C53}"/>
              </a:ext>
            </a:extLst>
          </p:cNvPr>
          <p:cNvGrpSpPr/>
          <p:nvPr/>
        </p:nvGrpSpPr>
        <p:grpSpPr>
          <a:xfrm>
            <a:off x="8194158" y="0"/>
            <a:ext cx="949842" cy="465079"/>
            <a:chOff x="8194158" y="0"/>
            <a:chExt cx="949842" cy="465079"/>
          </a:xfrm>
        </p:grpSpPr>
        <p:sp>
          <p:nvSpPr>
            <p:cNvPr id="14" name="Rectangle 13">
              <a:extLst>
                <a:ext uri="{FF2B5EF4-FFF2-40B4-BE49-F238E27FC236}">
                  <a16:creationId xmlns:a16="http://schemas.microsoft.com/office/drawing/2014/main" id="{7EE0839E-EFF0-4D76-B378-F05CE07D2946}"/>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4" descr="Image result for banana boat logo">
              <a:extLst>
                <a:ext uri="{FF2B5EF4-FFF2-40B4-BE49-F238E27FC236}">
                  <a16:creationId xmlns:a16="http://schemas.microsoft.com/office/drawing/2014/main" id="{3D5D4DD3-CBE7-4A16-A863-2A37A8312F8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water, beach&#10;&#10;Description generated with very high confidence">
            <a:extLst>
              <a:ext uri="{FF2B5EF4-FFF2-40B4-BE49-F238E27FC236}">
                <a16:creationId xmlns:a16="http://schemas.microsoft.com/office/drawing/2014/main" id="{7C7C9DEE-7DB4-4A4F-B6C7-5009D4A67D9F}"/>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r="1326"/>
          <a:stretch/>
        </p:blipFill>
        <p:spPr>
          <a:xfrm>
            <a:off x="15" y="7"/>
            <a:ext cx="9143985" cy="5143493"/>
          </a:xfrm>
          <a:prstGeom prst="rect">
            <a:avLst/>
          </a:prstGeom>
        </p:spPr>
      </p:pic>
      <p:pic>
        <p:nvPicPr>
          <p:cNvPr id="7" name="Google Shape;204;p21">
            <a:extLst>
              <a:ext uri="{FF2B5EF4-FFF2-40B4-BE49-F238E27FC236}">
                <a16:creationId xmlns:a16="http://schemas.microsoft.com/office/drawing/2014/main" id="{DB274862-15E4-4833-BFEE-C6683FD68B08}"/>
              </a:ext>
            </a:extLst>
          </p:cNvPr>
          <p:cNvPicPr preferRelativeResize="0">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rcRect l="18919" t="23731" r="19776" b="21696"/>
          <a:stretch/>
        </p:blipFill>
        <p:spPr>
          <a:xfrm>
            <a:off x="7646072" y="216110"/>
            <a:ext cx="1355591" cy="1204486"/>
          </a:xfrm>
          <a:prstGeom prst="rect">
            <a:avLst/>
          </a:prstGeom>
          <a:noFill/>
          <a:ln>
            <a:noFill/>
          </a:ln>
        </p:spPr>
      </p:pic>
      <p:sp>
        <p:nvSpPr>
          <p:cNvPr id="9" name="Google Shape;198;p20">
            <a:extLst>
              <a:ext uri="{FF2B5EF4-FFF2-40B4-BE49-F238E27FC236}">
                <a16:creationId xmlns:a16="http://schemas.microsoft.com/office/drawing/2014/main" id="{D60AF41B-8C60-4BB2-B7C1-4182AA78F3A8}"/>
              </a:ext>
            </a:extLst>
          </p:cNvPr>
          <p:cNvSpPr txBox="1">
            <a:spLocks/>
          </p:cNvSpPr>
          <p:nvPr/>
        </p:nvSpPr>
        <p:spPr>
          <a:xfrm>
            <a:off x="0" y="655638"/>
            <a:ext cx="7689850" cy="534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Raleway"/>
              <a:buNone/>
              <a:tabLst/>
              <a:defRPr/>
            </a:pPr>
            <a:r>
              <a:rPr kumimoji="0" lang="en-GB" sz="2800" b="1" i="0" u="none" strike="noStrike" kern="0" cap="none" spc="0" normalizeH="0" baseline="0" noProof="0" dirty="0">
                <a:ln>
                  <a:noFill/>
                </a:ln>
                <a:solidFill>
                  <a:srgbClr val="1C3678"/>
                </a:solidFill>
                <a:effectLst/>
                <a:uLnTx/>
                <a:uFillTx/>
                <a:latin typeface="Raleway"/>
                <a:sym typeface="Raleway"/>
              </a:rPr>
              <a:t>Solution Approach</a:t>
            </a:r>
          </a:p>
        </p:txBody>
      </p:sp>
    </p:spTree>
    <p:extLst>
      <p:ext uri="{BB962C8B-B14F-4D97-AF65-F5344CB8AC3E}">
        <p14:creationId xmlns:p14="http://schemas.microsoft.com/office/powerpoint/2010/main" val="860139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idx="4294967295"/>
          </p:nvPr>
        </p:nvSpPr>
        <p:spPr>
          <a:xfrm>
            <a:off x="0" y="655638"/>
            <a:ext cx="768985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4-Step Strategy</a:t>
            </a:r>
            <a:endParaRPr dirty="0"/>
          </a:p>
        </p:txBody>
      </p:sp>
      <p:grpSp>
        <p:nvGrpSpPr>
          <p:cNvPr id="4" name="Group 3">
            <a:extLst>
              <a:ext uri="{FF2B5EF4-FFF2-40B4-BE49-F238E27FC236}">
                <a16:creationId xmlns:a16="http://schemas.microsoft.com/office/drawing/2014/main" id="{F270970D-FD4E-4575-8C28-5CD8974E071B}"/>
              </a:ext>
            </a:extLst>
          </p:cNvPr>
          <p:cNvGrpSpPr/>
          <p:nvPr/>
        </p:nvGrpSpPr>
        <p:grpSpPr>
          <a:xfrm>
            <a:off x="-115671" y="2571750"/>
            <a:ext cx="9375342" cy="1341539"/>
            <a:chOff x="31826" y="2656168"/>
            <a:chExt cx="9375342" cy="1341539"/>
          </a:xfrm>
        </p:grpSpPr>
        <p:grpSp>
          <p:nvGrpSpPr>
            <p:cNvPr id="13" name="Google Shape;223;p23">
              <a:extLst>
                <a:ext uri="{FF2B5EF4-FFF2-40B4-BE49-F238E27FC236}">
                  <a16:creationId xmlns:a16="http://schemas.microsoft.com/office/drawing/2014/main" id="{87F37D9C-4216-46BA-958E-6515CC07C69F}"/>
                </a:ext>
              </a:extLst>
            </p:cNvPr>
            <p:cNvGrpSpPr/>
            <p:nvPr/>
          </p:nvGrpSpPr>
          <p:grpSpPr>
            <a:xfrm>
              <a:off x="31826" y="2657968"/>
              <a:ext cx="3455732" cy="1339739"/>
              <a:chOff x="116886" y="2239754"/>
              <a:chExt cx="3455732" cy="1339739"/>
            </a:xfrm>
          </p:grpSpPr>
          <p:sp>
            <p:nvSpPr>
              <p:cNvPr id="14" name="Google Shape;224;p23">
                <a:extLst>
                  <a:ext uri="{FF2B5EF4-FFF2-40B4-BE49-F238E27FC236}">
                    <a16:creationId xmlns:a16="http://schemas.microsoft.com/office/drawing/2014/main" id="{3BC807B0-8898-4330-9006-A9B7790A3BE0}"/>
                  </a:ext>
                </a:extLst>
              </p:cNvPr>
              <p:cNvSpPr/>
              <p:nvPr/>
            </p:nvSpPr>
            <p:spPr>
              <a:xfrm rot="2700000">
                <a:off x="1356161" y="1011412"/>
                <a:ext cx="561726" cy="3040276"/>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25;p23">
                <a:extLst>
                  <a:ext uri="{FF2B5EF4-FFF2-40B4-BE49-F238E27FC236}">
                    <a16:creationId xmlns:a16="http://schemas.microsoft.com/office/drawing/2014/main" id="{5CFAD8FB-E338-4678-81D6-AB6F0FBB305F}"/>
                  </a:ext>
                </a:extLst>
              </p:cNvPr>
              <p:cNvSpPr/>
              <p:nvPr/>
            </p:nvSpPr>
            <p:spPr>
              <a:xfrm>
                <a:off x="580539"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solidFill>
                      <a:srgbClr val="0944A1"/>
                    </a:solidFill>
                    <a:latin typeface="Roboto"/>
                    <a:ea typeface="Roboto"/>
                    <a:cs typeface="Roboto"/>
                    <a:sym typeface="Roboto"/>
                  </a:rPr>
                  <a:t>1</a:t>
                </a:r>
                <a:endParaRPr sz="1200" b="1" dirty="0">
                  <a:solidFill>
                    <a:srgbClr val="0944A1"/>
                  </a:solidFill>
                  <a:latin typeface="Roboto"/>
                  <a:ea typeface="Roboto"/>
                  <a:cs typeface="Roboto"/>
                  <a:sym typeface="Roboto"/>
                </a:endParaRPr>
              </a:p>
            </p:txBody>
          </p:sp>
          <p:sp>
            <p:nvSpPr>
              <p:cNvPr id="16" name="Google Shape;226;p23">
                <a:extLst>
                  <a:ext uri="{FF2B5EF4-FFF2-40B4-BE49-F238E27FC236}">
                    <a16:creationId xmlns:a16="http://schemas.microsoft.com/office/drawing/2014/main" id="{B01348AF-4976-4598-9F20-B8CA543365FA}"/>
                  </a:ext>
                </a:extLst>
              </p:cNvPr>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b="1" dirty="0">
                    <a:solidFill>
                      <a:schemeClr val="bg1"/>
                    </a:solidFill>
                    <a:latin typeface="Raleway"/>
                    <a:sym typeface="Roboto"/>
                  </a:rPr>
                  <a:t>CHOICE-BASED</a:t>
                </a:r>
                <a:r>
                  <a:rPr lang="en-GB" sz="1200" b="1" dirty="0">
                    <a:solidFill>
                      <a:schemeClr val="bg1"/>
                    </a:solidFill>
                    <a:latin typeface="Roboto"/>
                    <a:ea typeface="Roboto"/>
                    <a:cs typeface="Roboto"/>
                    <a:sym typeface="Roboto"/>
                  </a:rPr>
                  <a:t> </a:t>
                </a:r>
                <a:r>
                  <a:rPr lang="en-GB" sz="1200" b="1" dirty="0">
                    <a:solidFill>
                      <a:schemeClr val="bg1"/>
                    </a:solidFill>
                    <a:latin typeface="Raleway"/>
                    <a:sym typeface="Roboto"/>
                  </a:rPr>
                  <a:t>CONJOINT</a:t>
                </a:r>
                <a:endParaRPr sz="1200" b="1" dirty="0">
                  <a:solidFill>
                    <a:schemeClr val="bg1"/>
                  </a:solidFill>
                  <a:latin typeface="Raleway"/>
                  <a:sym typeface="Roboto"/>
                </a:endParaRPr>
              </a:p>
            </p:txBody>
          </p:sp>
          <p:sp>
            <p:nvSpPr>
              <p:cNvPr id="17" name="Google Shape;227;p23">
                <a:extLst>
                  <a:ext uri="{FF2B5EF4-FFF2-40B4-BE49-F238E27FC236}">
                    <a16:creationId xmlns:a16="http://schemas.microsoft.com/office/drawing/2014/main" id="{67BC3771-4A4E-43A0-9E19-F2AE42968207}"/>
                  </a:ext>
                </a:extLst>
              </p:cNvPr>
              <p:cNvSpPr txBox="1"/>
              <p:nvPr/>
            </p:nvSpPr>
            <p:spPr>
              <a:xfrm rot="18900000">
                <a:off x="971247" y="2410074"/>
                <a:ext cx="2601371"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050" dirty="0">
                    <a:solidFill>
                      <a:schemeClr val="accent1"/>
                    </a:solidFill>
                    <a:latin typeface="Raleway"/>
                    <a:sym typeface="Roboto"/>
                  </a:rPr>
                  <a:t>Use sawtooth to generate choice-based conjoint. Utilize mturk to collect primary data</a:t>
                </a:r>
              </a:p>
            </p:txBody>
          </p:sp>
        </p:grpSp>
        <p:grpSp>
          <p:nvGrpSpPr>
            <p:cNvPr id="18" name="Google Shape;228;p23">
              <a:extLst>
                <a:ext uri="{FF2B5EF4-FFF2-40B4-BE49-F238E27FC236}">
                  <a16:creationId xmlns:a16="http://schemas.microsoft.com/office/drawing/2014/main" id="{EADCD8EA-4A2F-40B4-85D0-547347AA2C89}"/>
                </a:ext>
              </a:extLst>
            </p:cNvPr>
            <p:cNvGrpSpPr/>
            <p:nvPr/>
          </p:nvGrpSpPr>
          <p:grpSpPr>
            <a:xfrm>
              <a:off x="1942048" y="2656168"/>
              <a:ext cx="3116238" cy="1341539"/>
              <a:chOff x="2027108" y="2237954"/>
              <a:chExt cx="3116238" cy="1341539"/>
            </a:xfrm>
          </p:grpSpPr>
          <p:sp>
            <p:nvSpPr>
              <p:cNvPr id="19" name="Google Shape;229;p23">
                <a:extLst>
                  <a:ext uri="{FF2B5EF4-FFF2-40B4-BE49-F238E27FC236}">
                    <a16:creationId xmlns:a16="http://schemas.microsoft.com/office/drawing/2014/main" id="{1887738C-7C56-4FF7-BC10-559DA0CF03F5}"/>
                  </a:ext>
                </a:extLst>
              </p:cNvPr>
              <p:cNvSpPr/>
              <p:nvPr/>
            </p:nvSpPr>
            <p:spPr>
              <a:xfrm rot="2700000">
                <a:off x="3266383" y="1011412"/>
                <a:ext cx="561726" cy="3040276"/>
              </a:xfrm>
              <a:prstGeom prst="roundRect">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0;p23">
                <a:extLst>
                  <a:ext uri="{FF2B5EF4-FFF2-40B4-BE49-F238E27FC236}">
                    <a16:creationId xmlns:a16="http://schemas.microsoft.com/office/drawing/2014/main" id="{509D1066-E521-4B40-9861-E31F0C7F00C2}"/>
                  </a:ext>
                </a:extLst>
              </p:cNvPr>
              <p:cNvSpPr/>
              <p:nvPr/>
            </p:nvSpPr>
            <p:spPr>
              <a:xfrm>
                <a:off x="2490761"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solidFill>
                      <a:srgbClr val="0C58D3"/>
                    </a:solidFill>
                    <a:latin typeface="Roboto"/>
                    <a:ea typeface="Roboto"/>
                    <a:cs typeface="Roboto"/>
                    <a:sym typeface="Roboto"/>
                  </a:rPr>
                  <a:t>2</a:t>
                </a:r>
                <a:endParaRPr sz="1200" b="1" dirty="0">
                  <a:solidFill>
                    <a:srgbClr val="0C58D3"/>
                  </a:solidFill>
                  <a:latin typeface="Roboto"/>
                  <a:ea typeface="Roboto"/>
                  <a:cs typeface="Roboto"/>
                  <a:sym typeface="Roboto"/>
                </a:endParaRPr>
              </a:p>
            </p:txBody>
          </p:sp>
          <p:sp>
            <p:nvSpPr>
              <p:cNvPr id="21" name="Google Shape;231;p23">
                <a:extLst>
                  <a:ext uri="{FF2B5EF4-FFF2-40B4-BE49-F238E27FC236}">
                    <a16:creationId xmlns:a16="http://schemas.microsoft.com/office/drawing/2014/main" id="{857644FB-C141-44F5-8058-B1E6528361DD}"/>
                  </a:ext>
                </a:extLst>
              </p:cNvPr>
              <p:cNvSpPr txBox="1"/>
              <p:nvPr/>
            </p:nvSpPr>
            <p:spPr>
              <a:xfrm rot="-2700000">
                <a:off x="2473968" y="2237954"/>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b="1" dirty="0">
                    <a:solidFill>
                      <a:schemeClr val="bg1"/>
                    </a:solidFill>
                    <a:latin typeface="Raleway"/>
                    <a:sym typeface="Roboto"/>
                  </a:rPr>
                  <a:t>CUSTOMER SEGMENTATION</a:t>
                </a:r>
                <a:endParaRPr sz="1200" b="1" dirty="0">
                  <a:solidFill>
                    <a:schemeClr val="bg1"/>
                  </a:solidFill>
                  <a:latin typeface="Raleway"/>
                  <a:sym typeface="Roboto"/>
                </a:endParaRPr>
              </a:p>
            </p:txBody>
          </p:sp>
          <p:sp>
            <p:nvSpPr>
              <p:cNvPr id="22" name="Google Shape;232;p23">
                <a:extLst>
                  <a:ext uri="{FF2B5EF4-FFF2-40B4-BE49-F238E27FC236}">
                    <a16:creationId xmlns:a16="http://schemas.microsoft.com/office/drawing/2014/main" id="{170A5624-CC8A-497A-8F5D-0745FE64596C}"/>
                  </a:ext>
                </a:extLst>
              </p:cNvPr>
              <p:cNvSpPr txBox="1"/>
              <p:nvPr/>
            </p:nvSpPr>
            <p:spPr>
              <a:xfrm rot="18900000">
                <a:off x="2939718"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050" dirty="0">
                    <a:solidFill>
                      <a:schemeClr val="accent1"/>
                    </a:solidFill>
                    <a:latin typeface="Raleway"/>
                    <a:sym typeface="Roboto"/>
                  </a:rPr>
                  <a:t>Understand what features and attributes are valued by the different customer segments </a:t>
                </a:r>
              </a:p>
            </p:txBody>
          </p:sp>
        </p:grpSp>
        <p:grpSp>
          <p:nvGrpSpPr>
            <p:cNvPr id="23" name="Google Shape;233;p23">
              <a:extLst>
                <a:ext uri="{FF2B5EF4-FFF2-40B4-BE49-F238E27FC236}">
                  <a16:creationId xmlns:a16="http://schemas.microsoft.com/office/drawing/2014/main" id="{00EC4F7C-75B4-4694-8836-5A299C3D0FBD}"/>
                </a:ext>
              </a:extLst>
            </p:cNvPr>
            <p:cNvGrpSpPr/>
            <p:nvPr/>
          </p:nvGrpSpPr>
          <p:grpSpPr>
            <a:xfrm>
              <a:off x="3862066" y="2658718"/>
              <a:ext cx="3575163" cy="1338989"/>
              <a:chOff x="3947126" y="2240504"/>
              <a:chExt cx="3575163" cy="1338989"/>
            </a:xfrm>
          </p:grpSpPr>
          <p:sp>
            <p:nvSpPr>
              <p:cNvPr id="24" name="Google Shape;234;p23">
                <a:extLst>
                  <a:ext uri="{FF2B5EF4-FFF2-40B4-BE49-F238E27FC236}">
                    <a16:creationId xmlns:a16="http://schemas.microsoft.com/office/drawing/2014/main" id="{EE7B1D7D-7A59-43B1-92C7-84066EFB75AD}"/>
                  </a:ext>
                </a:extLst>
              </p:cNvPr>
              <p:cNvSpPr/>
              <p:nvPr/>
            </p:nvSpPr>
            <p:spPr>
              <a:xfrm rot="2700000">
                <a:off x="5186401"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35;p23">
                <a:extLst>
                  <a:ext uri="{FF2B5EF4-FFF2-40B4-BE49-F238E27FC236}">
                    <a16:creationId xmlns:a16="http://schemas.microsoft.com/office/drawing/2014/main" id="{D392762A-E2F3-4B04-9B95-B45E3E27CF33}"/>
                  </a:ext>
                </a:extLst>
              </p:cNvPr>
              <p:cNvSpPr/>
              <p:nvPr/>
            </p:nvSpPr>
            <p:spPr>
              <a:xfrm>
                <a:off x="4410780"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dirty="0">
                    <a:solidFill>
                      <a:srgbClr val="0D5DDF"/>
                    </a:solidFill>
                    <a:latin typeface="Roboto"/>
                    <a:ea typeface="Roboto"/>
                    <a:cs typeface="Roboto"/>
                    <a:sym typeface="Roboto"/>
                  </a:rPr>
                  <a:t>3</a:t>
                </a:r>
                <a:endParaRPr sz="1200" b="1" dirty="0">
                  <a:solidFill>
                    <a:srgbClr val="0D5DDF"/>
                  </a:solidFill>
                  <a:latin typeface="Roboto"/>
                  <a:ea typeface="Roboto"/>
                  <a:cs typeface="Roboto"/>
                  <a:sym typeface="Roboto"/>
                </a:endParaRPr>
              </a:p>
            </p:txBody>
          </p:sp>
          <p:sp>
            <p:nvSpPr>
              <p:cNvPr id="26" name="Google Shape;236;p23">
                <a:extLst>
                  <a:ext uri="{FF2B5EF4-FFF2-40B4-BE49-F238E27FC236}">
                    <a16:creationId xmlns:a16="http://schemas.microsoft.com/office/drawing/2014/main" id="{ED12BE10-AC0F-4681-A8E0-572102C4394A}"/>
                  </a:ext>
                </a:extLst>
              </p:cNvPr>
              <p:cNvSpPr txBox="1"/>
              <p:nvPr/>
            </p:nvSpPr>
            <p:spPr>
              <a:xfrm rot="-2700000">
                <a:off x="4400124" y="2240504"/>
                <a:ext cx="2334301" cy="393293"/>
              </a:xfrm>
              <a:prstGeom prst="rect">
                <a:avLst/>
              </a:prstGeom>
              <a:noFill/>
              <a:ln>
                <a:noFill/>
              </a:ln>
            </p:spPr>
            <p:txBody>
              <a:bodyPr spcFirstLastPara="1" wrap="square" lIns="91425" tIns="91425" rIns="91425" bIns="91425" anchor="ctr" anchorCtr="0">
                <a:noAutofit/>
              </a:bodyPr>
              <a:lstStyle/>
              <a:p>
                <a:pPr>
                  <a:lnSpc>
                    <a:spcPct val="115000"/>
                  </a:lnSpc>
                </a:pPr>
                <a:r>
                  <a:rPr lang="en-GB" sz="1200" b="1" dirty="0">
                    <a:solidFill>
                      <a:schemeClr val="bg1"/>
                    </a:solidFill>
                    <a:latin typeface="Raleway"/>
                    <a:sym typeface="Roboto"/>
                  </a:rPr>
                  <a:t>CUSTOMER RANKING</a:t>
                </a:r>
                <a:endParaRPr sz="1200" b="1" dirty="0">
                  <a:solidFill>
                    <a:schemeClr val="bg1"/>
                  </a:solidFill>
                  <a:latin typeface="Raleway"/>
                  <a:sym typeface="Roboto"/>
                </a:endParaRPr>
              </a:p>
            </p:txBody>
          </p:sp>
          <p:sp>
            <p:nvSpPr>
              <p:cNvPr id="27" name="Google Shape;237;p23">
                <a:extLst>
                  <a:ext uri="{FF2B5EF4-FFF2-40B4-BE49-F238E27FC236}">
                    <a16:creationId xmlns:a16="http://schemas.microsoft.com/office/drawing/2014/main" id="{1CB9843B-2839-4BF9-91EE-6A061346C8FB}"/>
                  </a:ext>
                </a:extLst>
              </p:cNvPr>
              <p:cNvSpPr txBox="1"/>
              <p:nvPr/>
            </p:nvSpPr>
            <p:spPr>
              <a:xfrm rot="18900000">
                <a:off x="4780996" y="2360604"/>
                <a:ext cx="274129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050" dirty="0">
                    <a:solidFill>
                      <a:schemeClr val="accent1"/>
                    </a:solidFill>
                    <a:latin typeface="Raleway"/>
                    <a:sym typeface="Roboto"/>
                  </a:rPr>
                  <a:t>Compare the profitability of segments &amp; evaluate which segments product development should cater to </a:t>
                </a:r>
              </a:p>
            </p:txBody>
          </p:sp>
        </p:grpSp>
        <p:grpSp>
          <p:nvGrpSpPr>
            <p:cNvPr id="28" name="Google Shape;238;p23">
              <a:extLst>
                <a:ext uri="{FF2B5EF4-FFF2-40B4-BE49-F238E27FC236}">
                  <a16:creationId xmlns:a16="http://schemas.microsoft.com/office/drawing/2014/main" id="{BB349755-B839-4478-AFED-1F50FF9B373B}"/>
                </a:ext>
              </a:extLst>
            </p:cNvPr>
            <p:cNvGrpSpPr/>
            <p:nvPr/>
          </p:nvGrpSpPr>
          <p:grpSpPr>
            <a:xfrm>
              <a:off x="5772288" y="2657068"/>
              <a:ext cx="3634880" cy="1340639"/>
              <a:chOff x="5857348" y="2238854"/>
              <a:chExt cx="3634880" cy="1340639"/>
            </a:xfrm>
          </p:grpSpPr>
          <p:sp>
            <p:nvSpPr>
              <p:cNvPr id="29" name="Google Shape;239;p23">
                <a:extLst>
                  <a:ext uri="{FF2B5EF4-FFF2-40B4-BE49-F238E27FC236}">
                    <a16:creationId xmlns:a16="http://schemas.microsoft.com/office/drawing/2014/main" id="{35C767E4-1929-48CE-AB88-65B291EFD764}"/>
                  </a:ext>
                </a:extLst>
              </p:cNvPr>
              <p:cNvSpPr/>
              <p:nvPr/>
            </p:nvSpPr>
            <p:spPr>
              <a:xfrm rot="2700000">
                <a:off x="7096623" y="1011412"/>
                <a:ext cx="561726" cy="3040276"/>
              </a:xfrm>
              <a:prstGeom prst="roundRect">
                <a:avLst>
                  <a:gd name="adj" fmla="val 50000"/>
                </a:avLst>
              </a:prstGeom>
              <a:solidFill>
                <a:srgbClr val="0E6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40;p23">
                <a:extLst>
                  <a:ext uri="{FF2B5EF4-FFF2-40B4-BE49-F238E27FC236}">
                    <a16:creationId xmlns:a16="http://schemas.microsoft.com/office/drawing/2014/main" id="{842FC4F1-79E1-4923-AF4F-C09D0E354194}"/>
                  </a:ext>
                </a:extLst>
              </p:cNvPr>
              <p:cNvSpPr/>
              <p:nvPr/>
            </p:nvSpPr>
            <p:spPr>
              <a:xfrm>
                <a:off x="632100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200" b="1" dirty="0">
                    <a:solidFill>
                      <a:srgbClr val="0E65F0"/>
                    </a:solidFill>
                    <a:latin typeface="Roboto"/>
                    <a:ea typeface="Roboto"/>
                    <a:cs typeface="Roboto"/>
                    <a:sym typeface="Roboto"/>
                  </a:rPr>
                  <a:t>4</a:t>
                </a:r>
                <a:endParaRPr sz="1200" b="1" dirty="0">
                  <a:solidFill>
                    <a:srgbClr val="0E65F0"/>
                  </a:solidFill>
                  <a:latin typeface="Roboto"/>
                  <a:ea typeface="Roboto"/>
                  <a:cs typeface="Roboto"/>
                  <a:sym typeface="Roboto"/>
                </a:endParaRPr>
              </a:p>
            </p:txBody>
          </p:sp>
          <p:sp>
            <p:nvSpPr>
              <p:cNvPr id="31" name="Google Shape;241;p23">
                <a:extLst>
                  <a:ext uri="{FF2B5EF4-FFF2-40B4-BE49-F238E27FC236}">
                    <a16:creationId xmlns:a16="http://schemas.microsoft.com/office/drawing/2014/main" id="{AD8CEB56-0144-4020-965D-394A6AAAC2FC}"/>
                  </a:ext>
                </a:extLst>
              </p:cNvPr>
              <p:cNvSpPr txBox="1"/>
              <p:nvPr/>
            </p:nvSpPr>
            <p:spPr>
              <a:xfrm rot="-2700000">
                <a:off x="6306241" y="2238854"/>
                <a:ext cx="2338968"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b="1" dirty="0">
                    <a:solidFill>
                      <a:schemeClr val="bg1"/>
                    </a:solidFill>
                    <a:latin typeface="Raleway"/>
                    <a:sym typeface="Roboto"/>
                  </a:rPr>
                  <a:t>TARGET MARKETING </a:t>
                </a:r>
                <a:endParaRPr sz="1200" b="1" dirty="0">
                  <a:solidFill>
                    <a:schemeClr val="bg1"/>
                  </a:solidFill>
                  <a:latin typeface="Raleway"/>
                  <a:sym typeface="Roboto"/>
                </a:endParaRPr>
              </a:p>
            </p:txBody>
          </p:sp>
          <p:sp>
            <p:nvSpPr>
              <p:cNvPr id="32" name="Google Shape;242;p23">
                <a:extLst>
                  <a:ext uri="{FF2B5EF4-FFF2-40B4-BE49-F238E27FC236}">
                    <a16:creationId xmlns:a16="http://schemas.microsoft.com/office/drawing/2014/main" id="{7DD1EBED-FF99-4C02-9627-632805F286DC}"/>
                  </a:ext>
                </a:extLst>
              </p:cNvPr>
              <p:cNvSpPr txBox="1"/>
              <p:nvPr/>
            </p:nvSpPr>
            <p:spPr>
              <a:xfrm rot="18900000">
                <a:off x="6680974" y="2335868"/>
                <a:ext cx="2811254"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050" dirty="0">
                    <a:solidFill>
                      <a:schemeClr val="accent1"/>
                    </a:solidFill>
                    <a:latin typeface="Raleway"/>
                    <a:sym typeface="Roboto"/>
                  </a:rPr>
                  <a:t>Develop a plan  to reach the targeted consumers to gain maximum market penetration of new product </a:t>
                </a:r>
              </a:p>
            </p:txBody>
          </p:sp>
        </p:grpSp>
      </p:grpSp>
      <p:grpSp>
        <p:nvGrpSpPr>
          <p:cNvPr id="53" name="Group 52">
            <a:extLst>
              <a:ext uri="{FF2B5EF4-FFF2-40B4-BE49-F238E27FC236}">
                <a16:creationId xmlns:a16="http://schemas.microsoft.com/office/drawing/2014/main" id="{A71023DF-222B-4083-A783-183550FD3071}"/>
              </a:ext>
            </a:extLst>
          </p:cNvPr>
          <p:cNvGrpSpPr/>
          <p:nvPr/>
        </p:nvGrpSpPr>
        <p:grpSpPr>
          <a:xfrm>
            <a:off x="8194158" y="0"/>
            <a:ext cx="949842" cy="465079"/>
            <a:chOff x="8194158" y="0"/>
            <a:chExt cx="949842" cy="465079"/>
          </a:xfrm>
        </p:grpSpPr>
        <p:sp>
          <p:nvSpPr>
            <p:cNvPr id="54" name="Rectangle 53">
              <a:extLst>
                <a:ext uri="{FF2B5EF4-FFF2-40B4-BE49-F238E27FC236}">
                  <a16:creationId xmlns:a16="http://schemas.microsoft.com/office/drawing/2014/main" id="{EA0C30C0-B912-488D-9217-15A4274C7735}"/>
                </a:ext>
              </a:extLst>
            </p:cNvPr>
            <p:cNvSpPr/>
            <p:nvPr/>
          </p:nvSpPr>
          <p:spPr>
            <a:xfrm>
              <a:off x="8194158" y="0"/>
              <a:ext cx="949842" cy="46507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4" descr="Image result for banana boat logo">
              <a:extLst>
                <a:ext uri="{FF2B5EF4-FFF2-40B4-BE49-F238E27FC236}">
                  <a16:creationId xmlns:a16="http://schemas.microsoft.com/office/drawing/2014/main" id="{3189938D-CDF3-42FC-A000-4EADD48E00D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6679" b="73878" l="12741" r="90259">
                          <a14:foregroundMark x1="53519" y1="26716" x2="53519" y2="26716"/>
                          <a14:foregroundMark x1="49741" y1="26716" x2="49741" y2="26716"/>
                          <a14:foregroundMark x1="48926" y1="71763" x2="48926" y2="71763"/>
                          <a14:foregroundMark x1="48926" y1="73878" x2="48926" y2="73878"/>
                        </a14:backgroundRemoval>
                      </a14:imgEffect>
                    </a14:imgLayer>
                  </a14:imgProps>
                </a:ext>
                <a:ext uri="{28A0092B-C50C-407E-A947-70E740481C1C}">
                  <a14:useLocalDpi xmlns:a14="http://schemas.microsoft.com/office/drawing/2010/main" val="0"/>
                </a:ext>
              </a:extLst>
            </a:blip>
            <a:srcRect l="19899" t="21441" r="17879" b="22002"/>
            <a:stretch/>
          </p:blipFill>
          <p:spPr bwMode="auto">
            <a:xfrm>
              <a:off x="8562516" y="0"/>
              <a:ext cx="512618" cy="4650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5596791"/>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1378</Words>
  <Application>Microsoft Office PowerPoint</Application>
  <PresentationFormat>On-screen Show (16:9)</PresentationFormat>
  <Paragraphs>337</Paragraphs>
  <Slides>36</Slides>
  <Notes>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Raleway</vt:lpstr>
      <vt:lpstr>Calibri</vt:lpstr>
      <vt:lpstr>Arial</vt:lpstr>
      <vt:lpstr>Lato</vt:lpstr>
      <vt:lpstr>Lato Black</vt:lpstr>
      <vt:lpstr>Wingdings</vt:lpstr>
      <vt:lpstr>Roboto</vt:lpstr>
      <vt:lpstr>Times New Roman</vt:lpstr>
      <vt:lpstr>Raleway SemiBold</vt:lpstr>
      <vt:lpstr>Calibri Light</vt:lpstr>
      <vt:lpstr>Streamline</vt:lpstr>
      <vt:lpstr>Office Theme</vt:lpstr>
      <vt:lpstr>PowerPoint Presentation</vt:lpstr>
      <vt:lpstr>PowerPoint Presentation</vt:lpstr>
      <vt:lpstr>PowerPoint Presentation</vt:lpstr>
      <vt:lpstr>Skin Cancer Facts</vt:lpstr>
      <vt:lpstr>Company Context</vt:lpstr>
      <vt:lpstr>PowerPoint Presentation</vt:lpstr>
      <vt:lpstr>Introduction to the Problem </vt:lpstr>
      <vt:lpstr>PowerPoint Presentation</vt:lpstr>
      <vt:lpstr>4-Step Strategy</vt:lpstr>
      <vt:lpstr>PowerPoint Presentation</vt:lpstr>
      <vt:lpstr>Competitive Analysis - Market</vt:lpstr>
      <vt:lpstr>Company Analysis </vt:lpstr>
      <vt:lpstr>Millennial Attributes</vt:lpstr>
      <vt:lpstr>Competitive Analysis - Consumers</vt:lpstr>
      <vt:lpstr>Comparison Chart</vt:lpstr>
      <vt:lpstr>Perpetual Map</vt:lpstr>
      <vt:lpstr>PowerPoint Presentation</vt:lpstr>
      <vt:lpstr>Survey Design</vt:lpstr>
      <vt:lpstr>PowerPoint Presentation</vt:lpstr>
      <vt:lpstr>Preference Measurement</vt:lpstr>
      <vt:lpstr>Preference Measurement</vt:lpstr>
      <vt:lpstr>Preference Measurement</vt:lpstr>
      <vt:lpstr>Demand and Profit Analysis</vt:lpstr>
      <vt:lpstr>Demand and Profit Analysis</vt:lpstr>
      <vt:lpstr>Demand and Profit Analysis</vt:lpstr>
      <vt:lpstr>Demand and Profit Analysis</vt:lpstr>
      <vt:lpstr>Demand and Profit Analysis</vt:lpstr>
      <vt:lpstr>PowerPoint Presentation</vt:lpstr>
      <vt:lpstr>Segmentation</vt:lpstr>
      <vt:lpstr>Segmentation</vt:lpstr>
      <vt:lpstr>Segmentation</vt:lpstr>
      <vt:lpstr>PowerPoint Presentation</vt:lpstr>
      <vt:lpstr>PowerPoint Presentation</vt:lpstr>
      <vt:lpstr>PowerPoint Presentation</vt:lpstr>
      <vt:lpstr>Final Product to Sell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TOC</dc:title>
  <dc:creator>Sukanya</dc:creator>
  <cp:lastModifiedBy>Avinash M</cp:lastModifiedBy>
  <cp:revision>61</cp:revision>
  <dcterms:modified xsi:type="dcterms:W3CDTF">2018-11-26T06:25:20Z</dcterms:modified>
</cp:coreProperties>
</file>